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9" r:id="rId4"/>
    <p:sldId id="258" r:id="rId5"/>
    <p:sldId id="260" r:id="rId6"/>
    <p:sldId id="261" r:id="rId7"/>
    <p:sldId id="265" r:id="rId8"/>
    <p:sldId id="262" r:id="rId9"/>
    <p:sldId id="266" r:id="rId10"/>
    <p:sldId id="263" r:id="rId11"/>
    <p:sldId id="267"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88246" autoAdjust="0"/>
  </p:normalViewPr>
  <p:slideViewPr>
    <p:cSldViewPr>
      <p:cViewPr varScale="1">
        <p:scale>
          <a:sx n="64" d="100"/>
          <a:sy n="64" d="100"/>
        </p:scale>
        <p:origin x="-1566" y="-102"/>
      </p:cViewPr>
      <p:guideLst>
        <p:guide orient="horz" pos="2160"/>
        <p:guide pos="2880"/>
      </p:guideLst>
    </p:cSldViewPr>
  </p:slideViewPr>
  <p:outlineViewPr>
    <p:cViewPr>
      <p:scale>
        <a:sx n="33" d="100"/>
        <a:sy n="33" d="100"/>
      </p:scale>
      <p:origin x="0" y="1764"/>
    </p:cViewPr>
  </p:outlineViewPr>
  <p:notesTextViewPr>
    <p:cViewPr>
      <p:scale>
        <a:sx n="100" d="100"/>
        <a:sy n="100" d="100"/>
      </p:scale>
      <p:origin x="0" y="1392"/>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F75D7-34FB-4C87-AC90-E14EED024042}" type="datetimeFigureOut">
              <a:rPr lang="en-US" smtClean="0"/>
              <a:pPr/>
              <a:t>10/11/2020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8CA39-7079-447E-8730-44AF70F6FC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mathengaged.org/resources/activities/art-projects/tessellation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can understand how a </a:t>
            </a:r>
            <a:r>
              <a:rPr lang="en-US" u="sng" dirty="0" smtClean="0"/>
              <a:t>simple</a:t>
            </a:r>
            <a:r>
              <a:rPr lang="en-US" u="sng" baseline="0" dirty="0" smtClean="0"/>
              <a:t> translation </a:t>
            </a:r>
            <a:r>
              <a:rPr lang="en-US" u="sng" dirty="0" smtClean="0"/>
              <a:t>tessellation</a:t>
            </a:r>
            <a:r>
              <a:rPr lang="en-US" u="none" dirty="0" smtClean="0"/>
              <a:t> </a:t>
            </a:r>
            <a:r>
              <a:rPr lang="en-US" dirty="0" smtClean="0"/>
              <a:t>is created, it is important to review</a:t>
            </a:r>
            <a:r>
              <a:rPr lang="en-US" baseline="0" dirty="0" smtClean="0"/>
              <a:t> a few key mathematical concepts.  The first is </a:t>
            </a:r>
            <a:r>
              <a:rPr lang="en-US" b="1" baseline="0" dirty="0" smtClean="0"/>
              <a:t>translation</a:t>
            </a:r>
            <a:r>
              <a:rPr lang="en-US" baseline="0" dirty="0" smtClean="0"/>
              <a:t>: this is when an object is moved in any direction, without changing its size, rotating, or flipping it.  The translated shape will look the same, but be in a different place.</a:t>
            </a:r>
          </a:p>
          <a:p>
            <a:endParaRPr lang="en-US" baseline="0" dirty="0" smtClean="0"/>
          </a:p>
          <a:p>
            <a:r>
              <a:rPr lang="en-US" baseline="0" dirty="0" smtClean="0"/>
              <a:t>In the diagram here, every point of the triangle is moved the same distance and in the same direction—which you can check by comparing the coordinates of the points on the grid—in order to translate the object.</a:t>
            </a:r>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should also briefly review the term “</a:t>
            </a:r>
            <a:r>
              <a:rPr lang="en-US" b="1" baseline="0" dirty="0" smtClean="0"/>
              <a:t>tessellation</a:t>
            </a:r>
            <a:r>
              <a:rPr lang="en-US" baseline="0" dirty="0" smtClean="0"/>
              <a:t>.”  A tessellation is a repeating pattern of shapes that can continue infinitely on a plane—a flat surface.  This pattern must first have </a:t>
            </a:r>
            <a:r>
              <a:rPr lang="en-US" i="1" baseline="0" dirty="0" smtClean="0"/>
              <a:t>no gaps or holes between shapes</a:t>
            </a:r>
            <a:r>
              <a:rPr lang="en-US" baseline="0" dirty="0" smtClean="0"/>
              <a:t>, and second have </a:t>
            </a:r>
            <a:r>
              <a:rPr lang="en-US" i="1" baseline="0" dirty="0" smtClean="0"/>
              <a:t>no overlaps between shapes</a:t>
            </a:r>
            <a:r>
              <a:rPr lang="en-US" baseline="0" dirty="0" smtClean="0"/>
              <a:t>.</a:t>
            </a:r>
          </a:p>
          <a:p>
            <a:endParaRPr lang="en-US" baseline="0" dirty="0" smtClean="0"/>
          </a:p>
          <a:p>
            <a:r>
              <a:rPr lang="en-US" baseline="0" dirty="0" smtClean="0"/>
              <a:t>Which of the following four patterns meet are tessellations?</a:t>
            </a:r>
          </a:p>
          <a:p>
            <a:endParaRPr lang="en-US" baseline="0" dirty="0" smtClean="0"/>
          </a:p>
          <a:p>
            <a:r>
              <a:rPr lang="en-US" i="1" u="sng" baseline="0" dirty="0" smtClean="0"/>
              <a:t>Answer: </a:t>
            </a:r>
            <a:r>
              <a:rPr lang="en-US" baseline="0" dirty="0" smtClean="0"/>
              <a:t>B and C are tessellations, A and D are not—A because there are gaps between the circles, and D because the shapes overlap.</a:t>
            </a:r>
            <a:endParaRPr lang="en-US" dirty="0" smtClean="0"/>
          </a:p>
        </p:txBody>
      </p:sp>
      <p:sp>
        <p:nvSpPr>
          <p:cNvPr id="4" name="Slide Number Placeholder 3"/>
          <p:cNvSpPr>
            <a:spLocks noGrp="1"/>
          </p:cNvSpPr>
          <p:nvPr>
            <p:ph type="sldNum" sz="quarter" idx="10"/>
          </p:nvPr>
        </p:nvSpPr>
        <p:spPr/>
        <p:txBody>
          <a:bodyPr/>
          <a:lstStyle/>
          <a:p>
            <a:fld id="{7988CA39-7079-447E-8730-44AF70F6FC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Having</a:t>
            </a:r>
            <a:r>
              <a:rPr lang="en-US" baseline="0" dirty="0" smtClean="0"/>
              <a:t> reviewed the terms translation and tessellation, we can now understand how simple translation tessellations are made!  Firstly, a </a:t>
            </a:r>
            <a:r>
              <a:rPr lang="en-US" b="1" baseline="0" dirty="0" smtClean="0"/>
              <a:t>translation tessellation </a:t>
            </a:r>
            <a:r>
              <a:rPr lang="en-US" baseline="0" dirty="0" smtClean="0"/>
              <a:t>is a pattern with no gaps or overlaps (e.g. a </a:t>
            </a:r>
            <a:r>
              <a:rPr lang="en-US" u="sng" baseline="0" dirty="0" smtClean="0"/>
              <a:t>tessellation</a:t>
            </a:r>
            <a:r>
              <a:rPr lang="en-US" baseline="0" dirty="0" smtClean="0"/>
              <a:t>), made by </a:t>
            </a:r>
            <a:r>
              <a:rPr lang="en-US" i="1" baseline="0" dirty="0" smtClean="0"/>
              <a:t>sliding</a:t>
            </a:r>
            <a:r>
              <a:rPr lang="en-US" baseline="0" dirty="0" smtClean="0"/>
              <a:t> (e.g. </a:t>
            </a:r>
            <a:r>
              <a:rPr lang="en-US" u="sng" baseline="0" dirty="0" smtClean="0"/>
              <a:t>translating</a:t>
            </a:r>
            <a:r>
              <a:rPr lang="en-US" baseline="0" dirty="0" smtClean="0"/>
              <a:t>) a shape to repeat it.  Here you can see how the bird shape—outlined in black—is slid up and across the surface to form the translation tessellation.  Notice that the shape is </a:t>
            </a:r>
            <a:r>
              <a:rPr lang="en-US" i="1" baseline="0" dirty="0" smtClean="0"/>
              <a:t>never</a:t>
            </a:r>
            <a:r>
              <a:rPr lang="en-US" baseline="0" dirty="0" smtClean="0"/>
              <a:t> flipped or rotated as it is repeated.</a:t>
            </a:r>
            <a:endParaRPr lang="en-US" dirty="0" smtClean="0"/>
          </a:p>
        </p:txBody>
      </p:sp>
      <p:sp>
        <p:nvSpPr>
          <p:cNvPr id="4" name="Slide Number Placeholder 3"/>
          <p:cNvSpPr>
            <a:spLocks noGrp="1"/>
          </p:cNvSpPr>
          <p:nvPr>
            <p:ph type="sldNum" sz="quarter" idx="10"/>
          </p:nvPr>
        </p:nvSpPr>
        <p:spPr/>
        <p:txBody>
          <a:bodyPr/>
          <a:lstStyle/>
          <a:p>
            <a:fld id="{7988CA39-7079-447E-8730-44AF70F6FC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activity we will </a:t>
            </a:r>
            <a:r>
              <a:rPr lang="en-US" b="1" u="sng" dirty="0" smtClean="0"/>
              <a:t>practice</a:t>
            </a:r>
            <a:r>
              <a:rPr lang="en-US" u="sng" dirty="0" smtClean="0"/>
              <a:t> translating shapes</a:t>
            </a:r>
            <a:r>
              <a:rPr lang="en-US" u="none" dirty="0" smtClean="0"/>
              <a:t> in tessellations! </a:t>
            </a:r>
            <a:r>
              <a:rPr lang="en-US" sz="1200" dirty="0" smtClean="0"/>
              <a:t>With your finger—if using a screen—or with a pen, outline the basic shape that is being repeated in each of the translation tessellations on the following four slides.  Then draw arrows to indicate the directions in which the shapes are being translated (“slid”).  As an example, the</a:t>
            </a:r>
            <a:r>
              <a:rPr lang="en-US" sz="1200" baseline="0" dirty="0" smtClean="0"/>
              <a:t> shape in the tessellation on this slide has been outlined, and arrows have been drawn in all directions in which the shape is being translated or </a:t>
            </a:r>
            <a:r>
              <a:rPr lang="en-US" sz="1200" baseline="0" smtClean="0"/>
              <a:t>“slid.”</a:t>
            </a:r>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smtClean="0"/>
          </a:p>
        </p:txBody>
      </p:sp>
      <p:sp>
        <p:nvSpPr>
          <p:cNvPr id="4" name="Slide Number Placeholder 3"/>
          <p:cNvSpPr>
            <a:spLocks noGrp="1"/>
          </p:cNvSpPr>
          <p:nvPr>
            <p:ph type="sldNum" sz="quarter" idx="10"/>
          </p:nvPr>
        </p:nvSpPr>
        <p:spPr/>
        <p:txBody>
          <a:bodyPr/>
          <a:lstStyle/>
          <a:p>
            <a:fld id="{7988CA39-7079-447E-8730-44AF70F6FC7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sng" dirty="0" smtClean="0"/>
              <a:t>Sources:</a:t>
            </a:r>
          </a:p>
          <a:p>
            <a:endParaRPr lang="en-US" b="1" u="sng" dirty="0" smtClean="0"/>
          </a:p>
          <a:p>
            <a:r>
              <a:rPr lang="en-US" dirty="0" smtClean="0"/>
              <a:t>[Slide</a:t>
            </a:r>
            <a:r>
              <a:rPr lang="en-US" baseline="0" dirty="0" smtClean="0"/>
              <a:t> 1] “Bird Translation Tessellation.” </a:t>
            </a:r>
            <a:r>
              <a:rPr lang="en-US" i="1" baseline="0" dirty="0" smtClean="0"/>
              <a:t>Wikihow.com</a:t>
            </a:r>
            <a:r>
              <a:rPr lang="en-US" baseline="0" dirty="0" smtClean="0"/>
              <a:t>. https://www.pinterest.com/pin/171840542003912257/</a:t>
            </a:r>
          </a:p>
          <a:p>
            <a:endParaRPr lang="en-US" baseline="0" dirty="0" smtClean="0"/>
          </a:p>
          <a:p>
            <a:r>
              <a:rPr lang="en-US" baseline="0" dirty="0" smtClean="0"/>
              <a:t>[Slide 2] “Translation.” Mathisfun.com. https://www.mathsisfun.com/geometry/translation.html.</a:t>
            </a:r>
          </a:p>
          <a:p>
            <a:endParaRPr lang="en-US" baseline="0" dirty="0" smtClean="0"/>
          </a:p>
          <a:p>
            <a:r>
              <a:rPr lang="en-US" baseline="0" dirty="0" smtClean="0"/>
              <a:t>[Slide 3] “Tessellations.” </a:t>
            </a:r>
            <a:r>
              <a:rPr lang="en-US" i="1" baseline="0" dirty="0" smtClean="0"/>
              <a:t>MathEngaged.org</a:t>
            </a:r>
            <a:r>
              <a:rPr lang="en-US" baseline="0" dirty="0" smtClean="0"/>
              <a:t>. </a:t>
            </a:r>
            <a:r>
              <a:rPr lang="en-US" sz="1200" u="sng" kern="1200" dirty="0" smtClean="0">
                <a:solidFill>
                  <a:schemeClr val="tx1"/>
                </a:solidFill>
                <a:latin typeface="+mn-lt"/>
                <a:ea typeface="+mn-ea"/>
                <a:cs typeface="+mn-cs"/>
                <a:hlinkClick r:id="rId3"/>
              </a:rPr>
              <a:t>http://mathengaged.org/resources/activities/art-projects/tessellations/</a:t>
            </a:r>
            <a:r>
              <a:rPr lang="en-US" sz="1200" u="sng" kern="1200" dirty="0" smtClean="0">
                <a:solidFill>
                  <a:schemeClr val="tx1"/>
                </a:solidFill>
                <a:latin typeface="+mn-lt"/>
                <a:ea typeface="+mn-ea"/>
                <a:cs typeface="+mn-cs"/>
              </a:rPr>
              <a:t>.</a:t>
            </a:r>
          </a:p>
          <a:p>
            <a:endParaRPr lang="en-US" sz="1200" u="sng"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[Slide</a:t>
            </a:r>
            <a:r>
              <a:rPr lang="en-US" sz="1200" u="none" kern="1200" baseline="0" dirty="0" smtClean="0">
                <a:solidFill>
                  <a:schemeClr val="tx1"/>
                </a:solidFill>
                <a:latin typeface="+mn-lt"/>
                <a:ea typeface="+mn-ea"/>
                <a:cs typeface="+mn-cs"/>
              </a:rPr>
              <a:t> 4] “Translation Tessellations.” </a:t>
            </a:r>
            <a:r>
              <a:rPr lang="en-US" sz="1200" i="1" u="none" kern="1200" baseline="0" dirty="0" smtClean="0">
                <a:solidFill>
                  <a:schemeClr val="tx1"/>
                </a:solidFill>
                <a:latin typeface="+mn-lt"/>
                <a:ea typeface="+mn-ea"/>
                <a:cs typeface="+mn-cs"/>
              </a:rPr>
              <a:t>Arts and Craft. 3</a:t>
            </a:r>
            <a:r>
              <a:rPr lang="en-US" sz="1200" i="1" u="none" kern="1200" baseline="30000" dirty="0" smtClean="0">
                <a:solidFill>
                  <a:schemeClr val="tx1"/>
                </a:solidFill>
                <a:latin typeface="+mn-lt"/>
                <a:ea typeface="+mn-ea"/>
                <a:cs typeface="+mn-cs"/>
              </a:rPr>
              <a:t>rd</a:t>
            </a:r>
            <a:r>
              <a:rPr lang="en-US" sz="1200" i="1" u="none" kern="1200" baseline="0" dirty="0" smtClean="0">
                <a:solidFill>
                  <a:schemeClr val="tx1"/>
                </a:solidFill>
                <a:latin typeface="+mn-lt"/>
                <a:ea typeface="+mn-ea"/>
                <a:cs typeface="+mn-cs"/>
              </a:rPr>
              <a:t> ESO</a:t>
            </a:r>
            <a:r>
              <a:rPr lang="en-US" sz="1200" u="none" kern="1200" baseline="0" dirty="0" smtClean="0">
                <a:solidFill>
                  <a:schemeClr val="tx1"/>
                </a:solidFill>
                <a:latin typeface="+mn-lt"/>
                <a:ea typeface="+mn-ea"/>
                <a:cs typeface="+mn-cs"/>
              </a:rPr>
              <a:t>. http://artsandcrafts3eso.weebly.com/tessellation.html</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[Slide 8] “Translation Tessellation.” </a:t>
            </a:r>
            <a:r>
              <a:rPr lang="en-US" sz="1200" i="1" u="none" kern="1200" baseline="0" dirty="0" smtClean="0">
                <a:solidFill>
                  <a:schemeClr val="tx1"/>
                </a:solidFill>
                <a:latin typeface="+mn-lt"/>
                <a:ea typeface="+mn-ea"/>
                <a:cs typeface="+mn-cs"/>
              </a:rPr>
              <a:t>Interactivate.com</a:t>
            </a:r>
            <a:r>
              <a:rPr lang="en-US" sz="1200" u="none" kern="1200" baseline="0" dirty="0" smtClean="0">
                <a:solidFill>
                  <a:schemeClr val="tx1"/>
                </a:solidFill>
                <a:latin typeface="+mn-lt"/>
                <a:ea typeface="+mn-ea"/>
                <a:cs typeface="+mn-cs"/>
              </a:rPr>
              <a:t>. http://shodor.org/interactivate/discussions/SymmetryInTessellati/</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[Slide 10] “Bird Translation Tessellation.” https://www.pinterest.com/pin/410390584778362590/.</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[Slide 12] “Flying Horses.” M.C. Escher. 1959.</a:t>
            </a:r>
            <a:endParaRPr lang="en-US" dirty="0"/>
          </a:p>
        </p:txBody>
      </p:sp>
      <p:sp>
        <p:nvSpPr>
          <p:cNvPr id="4" name="Slide Number Placeholder 3"/>
          <p:cNvSpPr>
            <a:spLocks noGrp="1"/>
          </p:cNvSpPr>
          <p:nvPr>
            <p:ph type="sldNum" sz="quarter" idx="10"/>
          </p:nvPr>
        </p:nvSpPr>
        <p:spPr/>
        <p:txBody>
          <a:bodyPr/>
          <a:lstStyle/>
          <a:p>
            <a:fld id="{7988CA39-7079-447E-8730-44AF70F6FC7A}"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E0237-5945-43BE-AE42-9285EF47D3CE}"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03060-1FEE-4FEC-8008-157BAC487D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E0237-5945-43BE-AE42-9285EF47D3CE}" type="datetimeFigureOut">
              <a:rPr lang="en-US" smtClean="0"/>
              <a:pPr/>
              <a:t>10/11/2020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03060-1FEE-4FEC-8008-157BAC487D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youtu.be/IQ5AZ6wbR8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originals/1b/af/3f/1baf3fce32a9e0a426498ed79186c8c4.jpg"/>
          <p:cNvPicPr>
            <a:picLocks noChangeAspect="1" noChangeArrowheads="1"/>
          </p:cNvPicPr>
          <p:nvPr/>
        </p:nvPicPr>
        <p:blipFill>
          <a:blip r:embed="rId3" cstate="print"/>
          <a:srcRect r="1220"/>
          <a:stretch>
            <a:fillRect/>
          </a:stretch>
        </p:blipFill>
        <p:spPr bwMode="auto">
          <a:xfrm>
            <a:off x="-1" y="0"/>
            <a:ext cx="9144001" cy="6858000"/>
          </a:xfrm>
          <a:prstGeom prst="rect">
            <a:avLst/>
          </a:prstGeom>
          <a:noFill/>
        </p:spPr>
      </p:pic>
      <p:sp>
        <p:nvSpPr>
          <p:cNvPr id="2" name="Title 1"/>
          <p:cNvSpPr>
            <a:spLocks noGrp="1"/>
          </p:cNvSpPr>
          <p:nvPr>
            <p:ph type="ctrTitle"/>
          </p:nvPr>
        </p:nvSpPr>
        <p:spPr>
          <a:xfrm>
            <a:off x="0" y="2286000"/>
            <a:ext cx="9144000" cy="1143000"/>
          </a:xfrm>
          <a:solidFill>
            <a:schemeClr val="bg1"/>
          </a:solidFill>
          <a:ln w="76200">
            <a:solidFill>
              <a:schemeClr val="tx1"/>
            </a:solidFill>
          </a:ln>
        </p:spPr>
        <p:txBody>
          <a:bodyPr/>
          <a:lstStyle/>
          <a:p>
            <a:r>
              <a:rPr lang="en-US" b="1" dirty="0" smtClean="0"/>
              <a:t>TRANSLATION TESSELLATION</a:t>
            </a:r>
            <a:endParaRPr lang="en-US" b="1" dirty="0"/>
          </a:p>
        </p:txBody>
      </p:sp>
      <p:pic>
        <p:nvPicPr>
          <p:cNvPr id="4" name="Picture 3" descr="C:\Users\Molly\Downloads\UC_Riverside_Horiz_WhtBG-GFPA.jpg"/>
          <p:cNvPicPr/>
          <p:nvPr/>
        </p:nvPicPr>
        <p:blipFill>
          <a:blip r:embed="rId4" cstate="print"/>
          <a:srcRect/>
          <a:stretch>
            <a:fillRect/>
          </a:stretch>
        </p:blipFill>
        <p:spPr bwMode="auto">
          <a:xfrm>
            <a:off x="5818331" y="6248400"/>
            <a:ext cx="3325669" cy="609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3" cstate="print"/>
          <a:srcRect b="1269"/>
          <a:stretch>
            <a:fillRect/>
          </a:stretch>
        </p:blipFill>
        <p:spPr bwMode="auto">
          <a:xfrm>
            <a:off x="2286000" y="228600"/>
            <a:ext cx="4572000" cy="6400800"/>
          </a:xfrm>
          <a:prstGeom prst="rect">
            <a:avLst/>
          </a:prstGeom>
          <a:noFill/>
          <a:ln w="9525">
            <a:noFill/>
            <a:miter lim="800000"/>
            <a:headEnd/>
            <a:tailEnd/>
          </a:ln>
        </p:spPr>
      </p:pic>
      <p:sp>
        <p:nvSpPr>
          <p:cNvPr id="5" name="TextBox 4"/>
          <p:cNvSpPr txBox="1"/>
          <p:nvPr/>
        </p:nvSpPr>
        <p:spPr>
          <a:xfrm>
            <a:off x="609600" y="304800"/>
            <a:ext cx="685800" cy="584775"/>
          </a:xfrm>
          <a:prstGeom prst="rect">
            <a:avLst/>
          </a:prstGeom>
          <a:noFill/>
        </p:spPr>
        <p:txBody>
          <a:bodyPr wrap="square" rtlCol="0">
            <a:spAutoFit/>
          </a:bodyPr>
          <a:lstStyle/>
          <a:p>
            <a:r>
              <a:rPr lang="en-US" sz="3200" dirty="0"/>
              <a:t>3</a:t>
            </a:r>
            <a:r>
              <a:rPr lang="en-US" sz="3200" dirty="0" smtClean="0"/>
              <a: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28600"/>
            <a:ext cx="20574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a:stretch>
            <a:fillRect/>
          </a:stretch>
        </p:blipFill>
        <p:spPr bwMode="auto">
          <a:xfrm>
            <a:off x="2876550" y="228600"/>
            <a:ext cx="4591050" cy="6419850"/>
          </a:xfrm>
          <a:prstGeom prst="rect">
            <a:avLst/>
          </a:prstGeom>
          <a:noFill/>
          <a:ln w="9525">
            <a:noFill/>
            <a:miter lim="800000"/>
            <a:headEnd/>
            <a:tailEnd/>
          </a:ln>
        </p:spPr>
      </p:pic>
      <p:sp>
        <p:nvSpPr>
          <p:cNvPr id="6" name="TextBox 5"/>
          <p:cNvSpPr txBox="1"/>
          <p:nvPr/>
        </p:nvSpPr>
        <p:spPr>
          <a:xfrm>
            <a:off x="304800" y="228600"/>
            <a:ext cx="2286000" cy="553998"/>
          </a:xfrm>
          <a:prstGeom prst="rect">
            <a:avLst/>
          </a:prstGeom>
          <a:noFill/>
        </p:spPr>
        <p:txBody>
          <a:bodyPr wrap="square" rtlCol="0">
            <a:spAutoFit/>
          </a:bodyPr>
          <a:lstStyle/>
          <a:p>
            <a:r>
              <a:rPr lang="en-US" sz="3000" b="1" dirty="0" smtClean="0"/>
              <a:t>ANSWER (3)</a:t>
            </a:r>
            <a:endParaRPr lang="en-US" sz="3000" b="1" dirty="0"/>
          </a:p>
        </p:txBody>
      </p:sp>
      <p:cxnSp>
        <p:nvCxnSpPr>
          <p:cNvPr id="9" name="Straight Arrow Connector 8"/>
          <p:cNvCxnSpPr/>
          <p:nvPr/>
        </p:nvCxnSpPr>
        <p:spPr>
          <a:xfrm flipV="1">
            <a:off x="4800600" y="19812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36576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10200" y="1905000"/>
            <a:ext cx="457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3848100" y="1943100"/>
            <a:ext cx="3810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924300" y="3238500"/>
            <a:ext cx="3810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372100" y="3238500"/>
            <a:ext cx="3810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86400" y="2590800"/>
            <a:ext cx="5334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733800" y="2971800"/>
            <a:ext cx="533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3048000"/>
            <a:ext cx="6096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657600" y="2514600"/>
            <a:ext cx="5334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sellation patterns and symmetry in art"/>
          <p:cNvPicPr/>
          <p:nvPr/>
        </p:nvPicPr>
        <p:blipFill>
          <a:blip r:embed="rId3" cstate="print"/>
          <a:srcRect r="66667"/>
          <a:stretch>
            <a:fillRect/>
          </a:stretch>
        </p:blipFill>
        <p:spPr bwMode="auto">
          <a:xfrm>
            <a:off x="1524000" y="228600"/>
            <a:ext cx="6515100" cy="6400800"/>
          </a:xfrm>
          <a:prstGeom prst="rect">
            <a:avLst/>
          </a:prstGeom>
          <a:noFill/>
          <a:ln w="9525">
            <a:noFill/>
            <a:miter lim="800000"/>
            <a:headEnd/>
            <a:tailEnd/>
          </a:ln>
        </p:spPr>
      </p:pic>
      <p:sp>
        <p:nvSpPr>
          <p:cNvPr id="5" name="TextBox 4"/>
          <p:cNvSpPr txBox="1"/>
          <p:nvPr/>
        </p:nvSpPr>
        <p:spPr>
          <a:xfrm>
            <a:off x="609600" y="304800"/>
            <a:ext cx="685800" cy="584775"/>
          </a:xfrm>
          <a:prstGeom prst="rect">
            <a:avLst/>
          </a:prstGeom>
          <a:noFill/>
        </p:spPr>
        <p:txBody>
          <a:bodyPr wrap="square" rtlCol="0">
            <a:spAutoFit/>
          </a:bodyPr>
          <a:lstStyle/>
          <a:p>
            <a:r>
              <a:rPr lang="en-US" sz="3200" dirty="0"/>
              <a:t>4</a:t>
            </a:r>
            <a:r>
              <a:rPr lang="en-US" sz="3200" dirty="0" smtClean="0"/>
              <a:t>.</a:t>
            </a:r>
            <a:endParaRPr lang="en-US" sz="3200" dirty="0"/>
          </a:p>
        </p:txBody>
      </p:sp>
      <p:sp>
        <p:nvSpPr>
          <p:cNvPr id="6" name="TextBox 5"/>
          <p:cNvSpPr txBox="1"/>
          <p:nvPr/>
        </p:nvSpPr>
        <p:spPr>
          <a:xfrm>
            <a:off x="152400" y="4724400"/>
            <a:ext cx="1219200" cy="1785104"/>
          </a:xfrm>
          <a:prstGeom prst="rect">
            <a:avLst/>
          </a:prstGeom>
          <a:solidFill>
            <a:schemeClr val="accent1"/>
          </a:solidFill>
          <a:ln w="28575">
            <a:solidFill>
              <a:schemeClr val="tx1"/>
            </a:solidFill>
            <a:prstDash val="dash"/>
          </a:ln>
        </p:spPr>
        <p:txBody>
          <a:bodyPr wrap="square" rtlCol="0">
            <a:spAutoFit/>
          </a:bodyPr>
          <a:lstStyle/>
          <a:p>
            <a:r>
              <a:rPr lang="en-US" sz="2200" b="1" i="1" dirty="0" smtClean="0"/>
              <a:t>Flying Horses</a:t>
            </a:r>
            <a:r>
              <a:rPr lang="en-US" sz="2200" b="1" dirty="0" smtClean="0"/>
              <a:t>, M.C. Escher, 1959</a:t>
            </a:r>
            <a:endParaRPr lang="en-US" sz="2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20574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srcRect/>
          <a:stretch>
            <a:fillRect/>
          </a:stretch>
        </p:blipFill>
        <p:spPr bwMode="auto">
          <a:xfrm>
            <a:off x="2457450" y="228600"/>
            <a:ext cx="6534150" cy="6419850"/>
          </a:xfrm>
          <a:prstGeom prst="rect">
            <a:avLst/>
          </a:prstGeom>
          <a:noFill/>
          <a:ln w="9525">
            <a:noFill/>
            <a:miter lim="800000"/>
            <a:headEnd/>
            <a:tailEnd/>
          </a:ln>
        </p:spPr>
      </p:pic>
      <p:sp>
        <p:nvSpPr>
          <p:cNvPr id="5" name="Rectangle 4"/>
          <p:cNvSpPr/>
          <p:nvPr/>
        </p:nvSpPr>
        <p:spPr>
          <a:xfrm>
            <a:off x="228600" y="228600"/>
            <a:ext cx="2438400" cy="553998"/>
          </a:xfrm>
          <a:prstGeom prst="rect">
            <a:avLst/>
          </a:prstGeom>
        </p:spPr>
        <p:txBody>
          <a:bodyPr wrap="square">
            <a:spAutoFit/>
          </a:bodyPr>
          <a:lstStyle/>
          <a:p>
            <a:r>
              <a:rPr lang="en-US" sz="3000" b="1" dirty="0" smtClean="0"/>
              <a:t>ANSWER (4)</a:t>
            </a:r>
            <a:endParaRPr lang="en-US" sz="3000" b="1" dirty="0"/>
          </a:p>
        </p:txBody>
      </p:sp>
      <p:sp>
        <p:nvSpPr>
          <p:cNvPr id="7" name="TextBox 6"/>
          <p:cNvSpPr txBox="1"/>
          <p:nvPr/>
        </p:nvSpPr>
        <p:spPr>
          <a:xfrm>
            <a:off x="228600" y="1066800"/>
            <a:ext cx="2133600" cy="5509200"/>
          </a:xfrm>
          <a:prstGeom prst="rect">
            <a:avLst/>
          </a:prstGeom>
          <a:noFill/>
        </p:spPr>
        <p:txBody>
          <a:bodyPr wrap="square" rtlCol="0">
            <a:spAutoFit/>
          </a:bodyPr>
          <a:lstStyle/>
          <a:p>
            <a:r>
              <a:rPr lang="en-US" sz="2200" b="1" u="sng" dirty="0" smtClean="0"/>
              <a:t>NOTE:</a:t>
            </a:r>
            <a:r>
              <a:rPr lang="en-US" sz="2200" b="1" dirty="0" smtClean="0"/>
              <a:t> </a:t>
            </a:r>
            <a:r>
              <a:rPr lang="en-US" sz="2200" dirty="0" smtClean="0"/>
              <a:t>For answers 1-4, you can actually draw arrows in </a:t>
            </a:r>
            <a:r>
              <a:rPr lang="en-US" sz="2200" i="1" dirty="0" smtClean="0"/>
              <a:t>any </a:t>
            </a:r>
            <a:r>
              <a:rPr lang="en-US" sz="2200" dirty="0" smtClean="0"/>
              <a:t>direction—the idea is that in a translation tessellation (which can go on infinitely in a plane) </a:t>
            </a:r>
            <a:r>
              <a:rPr lang="en-US" sz="2200" b="1" dirty="0" smtClean="0"/>
              <a:t>the shapes are translated in EVERY direction </a:t>
            </a:r>
            <a:r>
              <a:rPr lang="en-US" sz="2200" dirty="0" smtClean="0"/>
              <a:t>(i.e. </a:t>
            </a:r>
            <a:r>
              <a:rPr lang="en-US" sz="2200" i="1" dirty="0" smtClean="0"/>
              <a:t>infinite</a:t>
            </a:r>
            <a:r>
              <a:rPr lang="en-US" sz="2200" dirty="0" smtClean="0"/>
              <a:t> directions)</a:t>
            </a:r>
            <a:endParaRPr lang="en-US" sz="2200" dirty="0"/>
          </a:p>
        </p:txBody>
      </p:sp>
      <p:cxnSp>
        <p:nvCxnSpPr>
          <p:cNvPr id="9" name="Straight Arrow Connector 8"/>
          <p:cNvCxnSpPr/>
          <p:nvPr/>
        </p:nvCxnSpPr>
        <p:spPr>
          <a:xfrm flipV="1">
            <a:off x="6172200" y="609600"/>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48400" y="3962400"/>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953000" y="1066800"/>
            <a:ext cx="609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29400" y="1143000"/>
            <a:ext cx="533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91400" y="2209800"/>
            <a:ext cx="9144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62800" y="3048000"/>
            <a:ext cx="7620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343400" y="2438400"/>
            <a:ext cx="1066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24400" y="3200400"/>
            <a:ext cx="6858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Mathematical Terms</a:t>
            </a:r>
            <a:endParaRPr lang="en-US" b="1" dirty="0"/>
          </a:p>
        </p:txBody>
      </p:sp>
      <p:sp>
        <p:nvSpPr>
          <p:cNvPr id="3" name="Content Placeholder 2"/>
          <p:cNvSpPr>
            <a:spLocks noGrp="1"/>
          </p:cNvSpPr>
          <p:nvPr>
            <p:ph idx="1"/>
          </p:nvPr>
        </p:nvSpPr>
        <p:spPr>
          <a:xfrm>
            <a:off x="304800" y="1295400"/>
            <a:ext cx="8382000" cy="4525963"/>
          </a:xfrm>
        </p:spPr>
        <p:txBody>
          <a:bodyPr/>
          <a:lstStyle/>
          <a:p>
            <a:pPr>
              <a:buNone/>
            </a:pPr>
            <a:r>
              <a:rPr lang="en-US" dirty="0" smtClean="0"/>
              <a:t>	</a:t>
            </a:r>
            <a:r>
              <a:rPr lang="en-US" b="1" u="sng" dirty="0" smtClean="0"/>
              <a:t>Translation</a:t>
            </a:r>
            <a:r>
              <a:rPr lang="en-US" dirty="0" smtClean="0"/>
              <a:t>:</a:t>
            </a:r>
            <a:r>
              <a:rPr lang="en-US" b="1" dirty="0" smtClean="0"/>
              <a:t> </a:t>
            </a:r>
            <a:r>
              <a:rPr lang="en-US" dirty="0" smtClean="0"/>
              <a:t>“sliding”; moving a shape without changing its size, rotating, or flipping it.  The shape will look the same, but be in a different place.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791200" y="3048000"/>
            <a:ext cx="2906632" cy="2893540"/>
          </a:xfrm>
          <a:prstGeom prst="rect">
            <a:avLst/>
          </a:prstGeom>
          <a:noFill/>
          <a:ln w="9525">
            <a:noFill/>
            <a:miter lim="800000"/>
            <a:headEnd/>
            <a:tailEnd/>
          </a:ln>
        </p:spPr>
      </p:pic>
      <p:sp>
        <p:nvSpPr>
          <p:cNvPr id="6" name="TextBox 5"/>
          <p:cNvSpPr txBox="1"/>
          <p:nvPr/>
        </p:nvSpPr>
        <p:spPr>
          <a:xfrm>
            <a:off x="2438400" y="3657600"/>
            <a:ext cx="3276600" cy="1446550"/>
          </a:xfrm>
          <a:prstGeom prst="rect">
            <a:avLst/>
          </a:prstGeom>
          <a:noFill/>
        </p:spPr>
        <p:txBody>
          <a:bodyPr wrap="square" rtlCol="0">
            <a:spAutoFit/>
          </a:bodyPr>
          <a:lstStyle/>
          <a:p>
            <a:r>
              <a:rPr lang="en-US" sz="2200" dirty="0" smtClean="0"/>
              <a:t>Every point of the shape must move…</a:t>
            </a:r>
          </a:p>
          <a:p>
            <a:pPr lvl="1">
              <a:buFont typeface="Arial" pitchFamily="34" charset="0"/>
              <a:buChar char="•"/>
            </a:pPr>
            <a:r>
              <a:rPr lang="en-US" sz="2200" dirty="0" smtClean="0"/>
              <a:t>The same distance</a:t>
            </a:r>
          </a:p>
          <a:p>
            <a:pPr lvl="1">
              <a:buFont typeface="Arial" pitchFamily="34" charset="0"/>
              <a:buChar char="•"/>
            </a:pPr>
            <a:r>
              <a:rPr lang="en-US" sz="2200" dirty="0" smtClean="0"/>
              <a:t>In the same direction</a:t>
            </a:r>
          </a:p>
        </p:txBody>
      </p:sp>
      <p:sp>
        <p:nvSpPr>
          <p:cNvPr id="7" name="TextBox 6"/>
          <p:cNvSpPr txBox="1"/>
          <p:nvPr/>
        </p:nvSpPr>
        <p:spPr>
          <a:xfrm>
            <a:off x="685800" y="6059269"/>
            <a:ext cx="7696200" cy="646331"/>
          </a:xfrm>
          <a:prstGeom prst="rect">
            <a:avLst/>
          </a:prstGeom>
          <a:noFill/>
        </p:spPr>
        <p:txBody>
          <a:bodyPr wrap="square" rtlCol="0">
            <a:spAutoFit/>
          </a:bodyPr>
          <a:lstStyle/>
          <a:p>
            <a:r>
              <a:rPr lang="en-US" dirty="0" smtClean="0"/>
              <a:t>*For a detailed explanation of translation in mathematical terms, see this video: </a:t>
            </a:r>
            <a:r>
              <a:rPr lang="en-US" dirty="0" smtClean="0">
                <a:hlinkClick r:id="rId4"/>
              </a:rPr>
              <a:t>https://youtu.be/IQ5AZ6wbR8Q</a:t>
            </a:r>
            <a:r>
              <a:rPr lang="en-U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4191000"/>
            <a:ext cx="12954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295400"/>
            <a:ext cx="8686800" cy="3962400"/>
          </a:xfrm>
        </p:spPr>
        <p:txBody>
          <a:bodyPr>
            <a:normAutofit/>
          </a:bodyPr>
          <a:lstStyle/>
          <a:p>
            <a:pPr>
              <a:buNone/>
            </a:pPr>
            <a:r>
              <a:rPr lang="en-US" dirty="0" smtClean="0"/>
              <a:t>	</a:t>
            </a:r>
            <a:r>
              <a:rPr lang="en-US" b="1" u="sng" dirty="0" smtClean="0"/>
              <a:t>Tessellation</a:t>
            </a:r>
            <a:r>
              <a:rPr lang="en-US" b="1" dirty="0" smtClean="0"/>
              <a:t>: </a:t>
            </a:r>
            <a:r>
              <a:rPr lang="en-US" dirty="0" smtClean="0"/>
              <a:t>a repeating pattern of shapes that can continue infinitely on a </a:t>
            </a:r>
            <a:r>
              <a:rPr lang="en-US" u="sng" dirty="0" smtClean="0"/>
              <a:t>plane</a:t>
            </a:r>
            <a:r>
              <a:rPr lang="en-US" dirty="0" smtClean="0"/>
              <a:t> (e.g. a flat surface) where there are 1) </a:t>
            </a:r>
            <a:r>
              <a:rPr lang="en-US" i="1" dirty="0" smtClean="0"/>
              <a:t>no gaps or holes </a:t>
            </a:r>
            <a:r>
              <a:rPr lang="en-US" dirty="0" smtClean="0"/>
              <a:t>between shapes and 2) </a:t>
            </a:r>
            <a:r>
              <a:rPr lang="en-US" i="1" dirty="0" smtClean="0"/>
              <a:t>no overlaps </a:t>
            </a:r>
            <a:r>
              <a:rPr lang="en-US" dirty="0" smtClean="0"/>
              <a:t>between shapes. Also called “tiling.”</a:t>
            </a:r>
          </a:p>
          <a:p>
            <a:pPr>
              <a:buNone/>
            </a:pPr>
            <a:endParaRPr lang="en-US" sz="1600" dirty="0"/>
          </a:p>
          <a:p>
            <a:pPr>
              <a:buNone/>
            </a:pPr>
            <a:r>
              <a:rPr lang="en-US" sz="2800" dirty="0" smtClean="0"/>
              <a:t>	</a:t>
            </a:r>
            <a:r>
              <a:rPr lang="en-US" sz="2800" b="1" dirty="0" smtClean="0"/>
              <a:t>REVIEW</a:t>
            </a:r>
            <a:r>
              <a:rPr lang="en-US" sz="2800" dirty="0" smtClean="0"/>
              <a:t>: </a:t>
            </a:r>
            <a:r>
              <a:rPr lang="en-US" sz="2800" i="1" dirty="0" smtClean="0"/>
              <a:t>Which of the following are tessellations? Why or why not?</a:t>
            </a:r>
          </a:p>
        </p:txBody>
      </p:sp>
      <p:sp>
        <p:nvSpPr>
          <p:cNvPr id="2" name="Title 1"/>
          <p:cNvSpPr>
            <a:spLocks noGrp="1"/>
          </p:cNvSpPr>
          <p:nvPr>
            <p:ph type="title"/>
          </p:nvPr>
        </p:nvSpPr>
        <p:spPr>
          <a:xfrm>
            <a:off x="457200" y="152400"/>
            <a:ext cx="8229600" cy="1143000"/>
          </a:xfrm>
        </p:spPr>
        <p:txBody>
          <a:bodyPr/>
          <a:lstStyle/>
          <a:p>
            <a:r>
              <a:rPr lang="en-US" b="1" dirty="0" smtClean="0"/>
              <a:t>Mathematical Terms</a:t>
            </a:r>
            <a:endParaRPr lang="en-US" b="1" dirty="0"/>
          </a:p>
        </p:txBody>
      </p:sp>
      <p:pic>
        <p:nvPicPr>
          <p:cNvPr id="4" name="Picture 3" descr="Tessellation Example 3 - No"/>
          <p:cNvPicPr/>
          <p:nvPr/>
        </p:nvPicPr>
        <p:blipFill>
          <a:blip r:embed="rId3" cstate="print"/>
          <a:srcRect/>
          <a:stretch>
            <a:fillRect/>
          </a:stretch>
        </p:blipFill>
        <p:spPr bwMode="auto">
          <a:xfrm>
            <a:off x="990600" y="5257800"/>
            <a:ext cx="1257300" cy="1257300"/>
          </a:xfrm>
          <a:prstGeom prst="rect">
            <a:avLst/>
          </a:prstGeom>
          <a:noFill/>
          <a:ln w="9525">
            <a:noFill/>
            <a:miter lim="800000"/>
            <a:headEnd/>
            <a:tailEnd/>
          </a:ln>
        </p:spPr>
      </p:pic>
      <p:pic>
        <p:nvPicPr>
          <p:cNvPr id="5" name="Picture 4" descr="Tessellation Example 4 - No"/>
          <p:cNvPicPr/>
          <p:nvPr/>
        </p:nvPicPr>
        <p:blipFill>
          <a:blip r:embed="rId4" cstate="print"/>
          <a:srcRect/>
          <a:stretch>
            <a:fillRect/>
          </a:stretch>
        </p:blipFill>
        <p:spPr bwMode="auto">
          <a:xfrm>
            <a:off x="7239000" y="5181600"/>
            <a:ext cx="1428750" cy="1428750"/>
          </a:xfrm>
          <a:prstGeom prst="rect">
            <a:avLst/>
          </a:prstGeom>
          <a:noFill/>
          <a:ln w="9525">
            <a:noFill/>
            <a:miter lim="800000"/>
            <a:headEnd/>
            <a:tailEnd/>
          </a:ln>
        </p:spPr>
      </p:pic>
      <p:pic>
        <p:nvPicPr>
          <p:cNvPr id="6" name="Picture 5" descr="Tessellation Example 1 - Yes"/>
          <p:cNvPicPr/>
          <p:nvPr/>
        </p:nvPicPr>
        <p:blipFill>
          <a:blip r:embed="rId5" cstate="print"/>
          <a:srcRect/>
          <a:stretch>
            <a:fillRect/>
          </a:stretch>
        </p:blipFill>
        <p:spPr bwMode="auto">
          <a:xfrm>
            <a:off x="2971800" y="5334000"/>
            <a:ext cx="1419225" cy="1133475"/>
          </a:xfrm>
          <a:prstGeom prst="rect">
            <a:avLst/>
          </a:prstGeom>
          <a:noFill/>
          <a:ln w="9525">
            <a:noFill/>
            <a:miter lim="800000"/>
            <a:headEnd/>
            <a:tailEnd/>
          </a:ln>
        </p:spPr>
      </p:pic>
      <p:pic>
        <p:nvPicPr>
          <p:cNvPr id="7" name="Picture 6" descr="Tessellation Example 2 - Yes"/>
          <p:cNvPicPr/>
          <p:nvPr/>
        </p:nvPicPr>
        <p:blipFill>
          <a:blip r:embed="rId6" cstate="print"/>
          <a:srcRect/>
          <a:stretch>
            <a:fillRect/>
          </a:stretch>
        </p:blipFill>
        <p:spPr bwMode="auto">
          <a:xfrm>
            <a:off x="5105400" y="5181600"/>
            <a:ext cx="1428750" cy="1428750"/>
          </a:xfrm>
          <a:prstGeom prst="rect">
            <a:avLst/>
          </a:prstGeom>
          <a:noFill/>
          <a:ln w="9525">
            <a:noFill/>
            <a:miter lim="800000"/>
            <a:headEnd/>
            <a:tailEnd/>
          </a:ln>
        </p:spPr>
      </p:pic>
      <p:sp>
        <p:nvSpPr>
          <p:cNvPr id="9" name="TextBox 8"/>
          <p:cNvSpPr txBox="1"/>
          <p:nvPr/>
        </p:nvSpPr>
        <p:spPr>
          <a:xfrm>
            <a:off x="533400" y="5181600"/>
            <a:ext cx="457200" cy="461665"/>
          </a:xfrm>
          <a:prstGeom prst="rect">
            <a:avLst/>
          </a:prstGeom>
          <a:noFill/>
        </p:spPr>
        <p:txBody>
          <a:bodyPr wrap="square" rtlCol="0">
            <a:spAutoFit/>
          </a:bodyPr>
          <a:lstStyle/>
          <a:p>
            <a:r>
              <a:rPr lang="en-US" sz="2400" dirty="0" smtClean="0"/>
              <a:t>a)</a:t>
            </a:r>
            <a:endParaRPr lang="en-US" sz="2400" dirty="0"/>
          </a:p>
        </p:txBody>
      </p:sp>
      <p:sp>
        <p:nvSpPr>
          <p:cNvPr id="10" name="TextBox 9"/>
          <p:cNvSpPr txBox="1"/>
          <p:nvPr/>
        </p:nvSpPr>
        <p:spPr>
          <a:xfrm>
            <a:off x="2514600" y="5181600"/>
            <a:ext cx="457200" cy="461665"/>
          </a:xfrm>
          <a:prstGeom prst="rect">
            <a:avLst/>
          </a:prstGeom>
          <a:noFill/>
        </p:spPr>
        <p:txBody>
          <a:bodyPr wrap="square" rtlCol="0">
            <a:spAutoFit/>
          </a:bodyPr>
          <a:lstStyle/>
          <a:p>
            <a:r>
              <a:rPr lang="en-US" sz="2400" dirty="0"/>
              <a:t>b</a:t>
            </a:r>
            <a:r>
              <a:rPr lang="en-US" sz="2400" dirty="0" smtClean="0"/>
              <a:t>)</a:t>
            </a:r>
            <a:endParaRPr lang="en-US" sz="2400" dirty="0"/>
          </a:p>
        </p:txBody>
      </p:sp>
      <p:sp>
        <p:nvSpPr>
          <p:cNvPr id="11" name="TextBox 10"/>
          <p:cNvSpPr txBox="1"/>
          <p:nvPr/>
        </p:nvSpPr>
        <p:spPr>
          <a:xfrm>
            <a:off x="4724400" y="5177135"/>
            <a:ext cx="457200" cy="461665"/>
          </a:xfrm>
          <a:prstGeom prst="rect">
            <a:avLst/>
          </a:prstGeom>
          <a:noFill/>
        </p:spPr>
        <p:txBody>
          <a:bodyPr wrap="square" rtlCol="0">
            <a:spAutoFit/>
          </a:bodyPr>
          <a:lstStyle/>
          <a:p>
            <a:r>
              <a:rPr lang="en-US" sz="2400" dirty="0"/>
              <a:t>c</a:t>
            </a:r>
            <a:r>
              <a:rPr lang="en-US" sz="2400" dirty="0" smtClean="0"/>
              <a:t>)</a:t>
            </a:r>
            <a:endParaRPr lang="en-US" sz="2400" dirty="0"/>
          </a:p>
        </p:txBody>
      </p:sp>
      <p:sp>
        <p:nvSpPr>
          <p:cNvPr id="12" name="TextBox 11"/>
          <p:cNvSpPr txBox="1"/>
          <p:nvPr/>
        </p:nvSpPr>
        <p:spPr>
          <a:xfrm>
            <a:off x="6781800" y="5181600"/>
            <a:ext cx="457200" cy="461665"/>
          </a:xfrm>
          <a:prstGeom prst="rect">
            <a:avLst/>
          </a:prstGeom>
          <a:noFill/>
        </p:spPr>
        <p:txBody>
          <a:bodyPr wrap="square" rtlCol="0">
            <a:spAutoFit/>
          </a:bodyPr>
          <a:lstStyle/>
          <a:p>
            <a:r>
              <a:rPr lang="en-US" sz="2400" dirty="0"/>
              <a:t>d</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Mathematical Terms</a:t>
            </a:r>
            <a:endParaRPr lang="en-US" b="1" dirty="0"/>
          </a:p>
        </p:txBody>
      </p:sp>
      <p:sp>
        <p:nvSpPr>
          <p:cNvPr id="3" name="Content Placeholder 2"/>
          <p:cNvSpPr>
            <a:spLocks noGrp="1"/>
          </p:cNvSpPr>
          <p:nvPr>
            <p:ph idx="1"/>
          </p:nvPr>
        </p:nvSpPr>
        <p:spPr>
          <a:xfrm>
            <a:off x="228600" y="1219200"/>
            <a:ext cx="8610600" cy="3657600"/>
          </a:xfrm>
        </p:spPr>
        <p:txBody>
          <a:bodyPr>
            <a:normAutofit/>
          </a:bodyPr>
          <a:lstStyle/>
          <a:p>
            <a:pPr>
              <a:buNone/>
            </a:pPr>
            <a:r>
              <a:rPr lang="en-US" dirty="0" smtClean="0"/>
              <a:t>	</a:t>
            </a:r>
            <a:r>
              <a:rPr lang="en-US" b="1" u="sng" dirty="0" smtClean="0"/>
              <a:t>Simple translation </a:t>
            </a:r>
            <a:r>
              <a:rPr lang="en-US" b="1" u="sng" dirty="0"/>
              <a:t>t</a:t>
            </a:r>
            <a:r>
              <a:rPr lang="en-US" b="1" u="sng" dirty="0" smtClean="0"/>
              <a:t>essellation</a:t>
            </a:r>
            <a:r>
              <a:rPr lang="en-US" b="1" dirty="0" smtClean="0"/>
              <a:t>: </a:t>
            </a:r>
            <a:r>
              <a:rPr lang="en-US" dirty="0" smtClean="0"/>
              <a:t>a pattern with no gaps or overlaps, made by </a:t>
            </a:r>
            <a:r>
              <a:rPr lang="en-US" i="1" dirty="0" smtClean="0"/>
              <a:t>sliding</a:t>
            </a:r>
            <a:r>
              <a:rPr lang="en-US" dirty="0" smtClean="0"/>
              <a:t> a shape to repeat it</a:t>
            </a:r>
            <a:r>
              <a:rPr lang="en-US" i="1" dirty="0" smtClean="0"/>
              <a:t>.</a:t>
            </a:r>
          </a:p>
          <a:p>
            <a:pPr>
              <a:buNone/>
            </a:pPr>
            <a:r>
              <a:rPr lang="en-US" sz="2400" i="1" dirty="0" smtClean="0"/>
              <a:t>	</a:t>
            </a:r>
            <a:r>
              <a:rPr lang="en-US" sz="2200" b="1" i="1" dirty="0" smtClean="0"/>
              <a:t>Example: </a:t>
            </a:r>
            <a:r>
              <a:rPr lang="en-US" sz="2200" dirty="0"/>
              <a:t>I</a:t>
            </a:r>
            <a:r>
              <a:rPr lang="en-US" sz="2200" dirty="0" smtClean="0"/>
              <a:t>n the </a:t>
            </a:r>
            <a:r>
              <a:rPr lang="en-US" sz="2200" u="sng" dirty="0" smtClean="0"/>
              <a:t>simple translation tessellation </a:t>
            </a:r>
            <a:r>
              <a:rPr lang="en-US" sz="2200" dirty="0" smtClean="0"/>
              <a:t>below, the shape outlined in black repeats within the patterns below by sliding in different directions: for example, up (L) and across (R) </a:t>
            </a:r>
            <a:endParaRPr lang="en-US" sz="2200" dirty="0"/>
          </a:p>
        </p:txBody>
      </p:sp>
      <p:grpSp>
        <p:nvGrpSpPr>
          <p:cNvPr id="20" name="Group 19"/>
          <p:cNvGrpSpPr/>
          <p:nvPr/>
        </p:nvGrpSpPr>
        <p:grpSpPr>
          <a:xfrm>
            <a:off x="838200" y="4040283"/>
            <a:ext cx="3657600" cy="2665317"/>
            <a:chOff x="685800" y="3810000"/>
            <a:chExt cx="3810000" cy="2776372"/>
          </a:xfrm>
        </p:grpSpPr>
        <p:pic>
          <p:nvPicPr>
            <p:cNvPr id="4099" name="Picture 3"/>
            <p:cNvPicPr>
              <a:picLocks noChangeAspect="1" noChangeArrowheads="1"/>
            </p:cNvPicPr>
            <p:nvPr/>
          </p:nvPicPr>
          <p:blipFill>
            <a:blip r:embed="rId3" cstate="print"/>
            <a:srcRect/>
            <a:stretch>
              <a:fillRect/>
            </a:stretch>
          </p:blipFill>
          <p:spPr bwMode="auto">
            <a:xfrm>
              <a:off x="685800" y="3810000"/>
              <a:ext cx="3810000" cy="2776372"/>
            </a:xfrm>
            <a:prstGeom prst="rect">
              <a:avLst/>
            </a:prstGeom>
            <a:noFill/>
            <a:ln w="9525">
              <a:noFill/>
              <a:miter lim="800000"/>
              <a:headEnd/>
              <a:tailEnd/>
            </a:ln>
          </p:spPr>
        </p:pic>
        <p:cxnSp>
          <p:nvCxnSpPr>
            <p:cNvPr id="9" name="Straight Arrow Connector 8"/>
            <p:cNvCxnSpPr/>
            <p:nvPr/>
          </p:nvCxnSpPr>
          <p:spPr>
            <a:xfrm flipV="1">
              <a:off x="1295400" y="4038600"/>
              <a:ext cx="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05000" y="4953000"/>
              <a:ext cx="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514600" y="4114800"/>
              <a:ext cx="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648199" y="4038600"/>
            <a:ext cx="3659909" cy="2667000"/>
            <a:chOff x="4648200" y="3810000"/>
            <a:chExt cx="3809794" cy="2776222"/>
          </a:xfrm>
        </p:grpSpPr>
        <p:pic>
          <p:nvPicPr>
            <p:cNvPr id="4100" name="Picture 4"/>
            <p:cNvPicPr>
              <a:picLocks noChangeAspect="1" noChangeArrowheads="1"/>
            </p:cNvPicPr>
            <p:nvPr/>
          </p:nvPicPr>
          <p:blipFill>
            <a:blip r:embed="rId3" cstate="print"/>
            <a:srcRect/>
            <a:stretch>
              <a:fillRect/>
            </a:stretch>
          </p:blipFill>
          <p:spPr bwMode="auto">
            <a:xfrm>
              <a:off x="4648200" y="3810000"/>
              <a:ext cx="3809794" cy="2776222"/>
            </a:xfrm>
            <a:prstGeom prst="rect">
              <a:avLst/>
            </a:prstGeom>
            <a:noFill/>
            <a:ln w="9525">
              <a:noFill/>
              <a:miter lim="800000"/>
              <a:headEnd/>
              <a:tailEnd/>
            </a:ln>
          </p:spPr>
        </p:pic>
        <p:cxnSp>
          <p:nvCxnSpPr>
            <p:cNvPr id="22" name="Straight Arrow Connector 21"/>
            <p:cNvCxnSpPr/>
            <p:nvPr/>
          </p:nvCxnSpPr>
          <p:spPr>
            <a:xfrm flipV="1">
              <a:off x="5334000" y="4343400"/>
              <a:ext cx="12192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53200" y="44196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867400" y="5257800"/>
              <a:ext cx="12954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57200" y="304800"/>
            <a:ext cx="3124200" cy="533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pPr algn="l"/>
            <a:r>
              <a:rPr lang="en-US" sz="3200" b="1" dirty="0" smtClean="0"/>
              <a:t>REVIEW ACTIVITY</a:t>
            </a:r>
            <a:r>
              <a:rPr lang="en-US" sz="3200" b="1" dirty="0"/>
              <a:t>:</a:t>
            </a:r>
          </a:p>
        </p:txBody>
      </p:sp>
      <p:sp>
        <p:nvSpPr>
          <p:cNvPr id="3" name="Content Placeholder 2"/>
          <p:cNvSpPr>
            <a:spLocks noGrp="1"/>
          </p:cNvSpPr>
          <p:nvPr>
            <p:ph idx="1"/>
          </p:nvPr>
        </p:nvSpPr>
        <p:spPr>
          <a:xfrm>
            <a:off x="152400" y="914400"/>
            <a:ext cx="8610600" cy="5211763"/>
          </a:xfrm>
        </p:spPr>
        <p:txBody>
          <a:bodyPr/>
          <a:lstStyle/>
          <a:p>
            <a:pPr>
              <a:buNone/>
            </a:pPr>
            <a:r>
              <a:rPr lang="en-US" dirty="0" smtClean="0"/>
              <a:t>	</a:t>
            </a:r>
            <a:r>
              <a:rPr lang="en-US" sz="2800" dirty="0" smtClean="0"/>
              <a:t>With your finger—if using a screen—or with a pen, outline the basic shape that is being repeated in each of the translation tessellations on the following four slides.  Then draw arrows to indicate the directions in which the shapes are being translated (“slid”).</a:t>
            </a:r>
          </a:p>
          <a:p>
            <a:pPr>
              <a:buNone/>
            </a:pPr>
            <a:endParaRPr lang="en-US" dirty="0"/>
          </a:p>
          <a:p>
            <a:pPr>
              <a:buNone/>
            </a:pPr>
            <a:r>
              <a:rPr lang="en-US" dirty="0" smtClean="0"/>
              <a:t>	EX:</a:t>
            </a:r>
            <a:endParaRPr lang="en-US" dirty="0"/>
          </a:p>
        </p:txBody>
      </p:sp>
      <p:pic>
        <p:nvPicPr>
          <p:cNvPr id="2050" name="Picture 2" descr="Checkerboard, Fleece, Fabric 30&quot; x 30&quot;"/>
          <p:cNvPicPr>
            <a:picLocks noChangeAspect="1" noChangeArrowheads="1"/>
          </p:cNvPicPr>
          <p:nvPr/>
        </p:nvPicPr>
        <p:blipFill>
          <a:blip r:embed="rId3" cstate="print"/>
          <a:srcRect/>
          <a:stretch>
            <a:fillRect/>
          </a:stretch>
        </p:blipFill>
        <p:spPr bwMode="auto">
          <a:xfrm>
            <a:off x="1295400" y="3243856"/>
            <a:ext cx="3657600" cy="3614144"/>
          </a:xfrm>
          <a:prstGeom prst="rect">
            <a:avLst/>
          </a:prstGeom>
          <a:noFill/>
        </p:spPr>
      </p:pic>
      <p:sp>
        <p:nvSpPr>
          <p:cNvPr id="2052" name="AutoShape 4" descr="Bird Translation Tessellation. | Tessellation patterns, Tesselations, O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Bird Translation Tessellation. | Tessellation patterns, Tesselations, O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Bird Translation Tessellation. | Tessellation patterns, Tesselations, O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Bird Translation Tessellation. | Tessellation patterns, Tesselations, Op 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5105400" y="3243856"/>
            <a:ext cx="3657600" cy="3614144"/>
            <a:chOff x="5105400" y="3243856"/>
            <a:chExt cx="3657600" cy="3614144"/>
          </a:xfrm>
        </p:grpSpPr>
        <p:pic>
          <p:nvPicPr>
            <p:cNvPr id="13" name="Picture 2" descr="Checkerboard, Fleece, Fabric 30&quot; x 30&quot;"/>
            <p:cNvPicPr>
              <a:picLocks noChangeAspect="1" noChangeArrowheads="1"/>
            </p:cNvPicPr>
            <p:nvPr/>
          </p:nvPicPr>
          <p:blipFill>
            <a:blip r:embed="rId3" cstate="print"/>
            <a:srcRect/>
            <a:stretch>
              <a:fillRect/>
            </a:stretch>
          </p:blipFill>
          <p:spPr bwMode="auto">
            <a:xfrm>
              <a:off x="5105400" y="3243856"/>
              <a:ext cx="3657600" cy="3614144"/>
            </a:xfrm>
            <a:prstGeom prst="rect">
              <a:avLst/>
            </a:prstGeom>
            <a:noFill/>
          </p:spPr>
        </p:pic>
        <p:sp>
          <p:nvSpPr>
            <p:cNvPr id="14" name="Rectangle 13"/>
            <p:cNvSpPr/>
            <p:nvPr/>
          </p:nvSpPr>
          <p:spPr>
            <a:xfrm>
              <a:off x="6705600" y="4495800"/>
              <a:ext cx="533400" cy="533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6934200" y="39624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315200" y="40386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15200" y="48006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315200" y="51054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34200" y="51054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248400" y="5029200"/>
              <a:ext cx="381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172200" y="4800600"/>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248400" y="40386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File:Uniform tiling 333-t012.png - Wikimedia Commons"/>
          <p:cNvPicPr>
            <a:picLocks noChangeAspect="1" noChangeArrowheads="1"/>
          </p:cNvPicPr>
          <p:nvPr/>
        </p:nvPicPr>
        <p:blipFill>
          <a:blip r:embed="rId2" cstate="print"/>
          <a:srcRect/>
          <a:stretch>
            <a:fillRect/>
          </a:stretch>
        </p:blipFill>
        <p:spPr bwMode="auto">
          <a:xfrm>
            <a:off x="1524000" y="304800"/>
            <a:ext cx="6172200" cy="6172200"/>
          </a:xfrm>
          <a:prstGeom prst="rect">
            <a:avLst/>
          </a:prstGeom>
          <a:noFill/>
        </p:spPr>
      </p:pic>
      <p:sp>
        <p:nvSpPr>
          <p:cNvPr id="8" name="TextBox 7"/>
          <p:cNvSpPr txBox="1"/>
          <p:nvPr/>
        </p:nvSpPr>
        <p:spPr>
          <a:xfrm>
            <a:off x="609600" y="304800"/>
            <a:ext cx="685800" cy="584775"/>
          </a:xfrm>
          <a:prstGeom prst="rect">
            <a:avLst/>
          </a:prstGeom>
          <a:noFill/>
        </p:spPr>
        <p:txBody>
          <a:bodyPr wrap="square" rtlCol="0">
            <a:spAutoFit/>
          </a:bodyPr>
          <a:lstStyle/>
          <a:p>
            <a:r>
              <a:rPr lang="en-US" sz="3200" dirty="0" smtClean="0"/>
              <a:t>1.</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8600"/>
            <a:ext cx="21336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a:stretch>
            <a:fillRect/>
          </a:stretch>
        </p:blipFill>
        <p:spPr bwMode="auto">
          <a:xfrm>
            <a:off x="1676400" y="1066800"/>
            <a:ext cx="5457825" cy="5457825"/>
          </a:xfrm>
          <a:prstGeom prst="rect">
            <a:avLst/>
          </a:prstGeom>
          <a:noFill/>
          <a:ln w="9525">
            <a:noFill/>
            <a:miter lim="800000"/>
            <a:headEnd/>
            <a:tailEnd/>
          </a:ln>
        </p:spPr>
      </p:pic>
      <p:sp>
        <p:nvSpPr>
          <p:cNvPr id="5" name="TextBox 4"/>
          <p:cNvSpPr txBox="1"/>
          <p:nvPr/>
        </p:nvSpPr>
        <p:spPr>
          <a:xfrm>
            <a:off x="304800" y="228600"/>
            <a:ext cx="2286000" cy="553998"/>
          </a:xfrm>
          <a:prstGeom prst="rect">
            <a:avLst/>
          </a:prstGeom>
          <a:noFill/>
        </p:spPr>
        <p:txBody>
          <a:bodyPr wrap="square" rtlCol="0">
            <a:spAutoFit/>
          </a:bodyPr>
          <a:lstStyle/>
          <a:p>
            <a:r>
              <a:rPr lang="en-US" sz="3000" b="1" dirty="0" smtClean="0"/>
              <a:t>ANSWER (1)</a:t>
            </a:r>
            <a:endParaRPr lang="en-US" sz="3000" b="1" dirty="0"/>
          </a:p>
        </p:txBody>
      </p:sp>
      <p:cxnSp>
        <p:nvCxnSpPr>
          <p:cNvPr id="8" name="Straight Arrow Connector 7"/>
          <p:cNvCxnSpPr/>
          <p:nvPr/>
        </p:nvCxnSpPr>
        <p:spPr>
          <a:xfrm flipV="1">
            <a:off x="3810000" y="31242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0" y="47244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a:off x="4610100" y="39243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a:off x="2933700" y="39243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91000" y="3581400"/>
            <a:ext cx="457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91000" y="4495800"/>
            <a:ext cx="457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895600" y="4495800"/>
            <a:ext cx="457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895600" y="3581400"/>
            <a:ext cx="457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038600" y="3276600"/>
            <a:ext cx="228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276600" y="3200400"/>
            <a:ext cx="228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76600" y="4724400"/>
            <a:ext cx="228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4724400"/>
            <a:ext cx="228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Math: Tessellations - Lessons - Tes Teach"/>
          <p:cNvPicPr>
            <a:picLocks noChangeAspect="1" noChangeArrowheads="1"/>
          </p:cNvPicPr>
          <p:nvPr/>
        </p:nvPicPr>
        <p:blipFill>
          <a:blip r:embed="rId3" cstate="print"/>
          <a:srcRect/>
          <a:stretch>
            <a:fillRect/>
          </a:stretch>
        </p:blipFill>
        <p:spPr bwMode="auto">
          <a:xfrm>
            <a:off x="304800" y="1066800"/>
            <a:ext cx="8574096" cy="4953000"/>
          </a:xfrm>
          <a:prstGeom prst="rect">
            <a:avLst/>
          </a:prstGeom>
          <a:noFill/>
        </p:spPr>
      </p:pic>
      <p:sp>
        <p:nvSpPr>
          <p:cNvPr id="5" name="TextBox 4"/>
          <p:cNvSpPr txBox="1"/>
          <p:nvPr/>
        </p:nvSpPr>
        <p:spPr>
          <a:xfrm>
            <a:off x="533400" y="304800"/>
            <a:ext cx="685800" cy="584775"/>
          </a:xfrm>
          <a:prstGeom prst="rect">
            <a:avLst/>
          </a:prstGeom>
          <a:noFill/>
        </p:spPr>
        <p:txBody>
          <a:bodyPr wrap="square" rtlCol="0">
            <a:spAutoFit/>
          </a:bodyPr>
          <a:lstStyle/>
          <a:p>
            <a:r>
              <a:rPr lang="en-US" sz="3200" dirty="0"/>
              <a:t>2</a:t>
            </a:r>
            <a:r>
              <a:rPr lang="en-US" sz="3200" dirty="0" smtClean="0"/>
              <a:t>.</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228600"/>
            <a:ext cx="20574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304800" y="1219200"/>
            <a:ext cx="8591550" cy="4972050"/>
          </a:xfrm>
          <a:prstGeom prst="rect">
            <a:avLst/>
          </a:prstGeom>
          <a:noFill/>
          <a:ln w="9525">
            <a:noFill/>
            <a:miter lim="800000"/>
            <a:headEnd/>
            <a:tailEnd/>
          </a:ln>
        </p:spPr>
      </p:pic>
      <p:sp>
        <p:nvSpPr>
          <p:cNvPr id="5" name="TextBox 4"/>
          <p:cNvSpPr txBox="1"/>
          <p:nvPr/>
        </p:nvSpPr>
        <p:spPr>
          <a:xfrm>
            <a:off x="304800" y="228600"/>
            <a:ext cx="2286000" cy="553998"/>
          </a:xfrm>
          <a:prstGeom prst="rect">
            <a:avLst/>
          </a:prstGeom>
          <a:noFill/>
        </p:spPr>
        <p:txBody>
          <a:bodyPr wrap="square" rtlCol="0">
            <a:spAutoFit/>
          </a:bodyPr>
          <a:lstStyle/>
          <a:p>
            <a:r>
              <a:rPr lang="en-US" sz="3000" b="1" dirty="0" smtClean="0"/>
              <a:t>ANSWER (2)</a:t>
            </a:r>
            <a:endParaRPr lang="en-US" sz="3000" b="1" dirty="0"/>
          </a:p>
        </p:txBody>
      </p:sp>
      <p:cxnSp>
        <p:nvCxnSpPr>
          <p:cNvPr id="8" name="Straight Arrow Connector 7"/>
          <p:cNvCxnSpPr/>
          <p:nvPr/>
        </p:nvCxnSpPr>
        <p:spPr>
          <a:xfrm flipV="1">
            <a:off x="5715000" y="24384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0" y="1752600"/>
            <a:ext cx="0" cy="914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10200" y="1828800"/>
            <a:ext cx="457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3200400"/>
            <a:ext cx="838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62600" y="35052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10200" y="4038600"/>
            <a:ext cx="457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53000" y="4419600"/>
            <a:ext cx="0" cy="914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14800" y="3886200"/>
            <a:ext cx="457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33800" y="34290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124200" y="3200400"/>
            <a:ext cx="838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352800" y="2362200"/>
            <a:ext cx="685800" cy="457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962400" y="1905000"/>
            <a:ext cx="457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2912</TotalTime>
  <Words>610</Words>
  <Application>Microsoft Office PowerPoint</Application>
  <PresentationFormat>On-screen Show (4:3)</PresentationFormat>
  <Paragraphs>66</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TRANSLATION TESSELLATION</vt:lpstr>
      <vt:lpstr>Mathematical Terms</vt:lpstr>
      <vt:lpstr>Mathematical Terms</vt:lpstr>
      <vt:lpstr>Mathematical Terms</vt:lpstr>
      <vt:lpstr>REVIEW ACTIVITY:</vt:lpstr>
      <vt:lpstr>Slide 6</vt:lpstr>
      <vt:lpstr>Slide 7</vt:lpstr>
      <vt:lpstr>Slide 8</vt:lpstr>
      <vt:lpstr>Slide 9</vt:lpstr>
      <vt:lpstr>Slide 10</vt:lpstr>
      <vt:lpstr>Slide 11</vt:lpstr>
      <vt:lpstr>Slide 12</vt:lpstr>
      <vt:lpstr>Slide 13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Tessellation</dc:title>
  <dc:creator>Molly</dc:creator>
  <cp:lastModifiedBy>Molly</cp:lastModifiedBy>
  <cp:revision>20</cp:revision>
  <dcterms:created xsi:type="dcterms:W3CDTF">2020-09-27T03:03:45Z</dcterms:created>
  <dcterms:modified xsi:type="dcterms:W3CDTF">2020-10-12T01:46:45Z</dcterms:modified>
</cp:coreProperties>
</file>