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64" r:id="rId4"/>
    <p:sldId id="260" r:id="rId5"/>
    <p:sldId id="258" r:id="rId6"/>
    <p:sldId id="265" r:id="rId7"/>
    <p:sldId id="261" r:id="rId8"/>
    <p:sldId id="259" r:id="rId9"/>
    <p:sldId id="262" r:id="rId10"/>
    <p:sldId id="268" r:id="rId11"/>
    <p:sldId id="269" r:id="rId12"/>
    <p:sldId id="267" r:id="rId13"/>
    <p:sldId id="270" r:id="rId14"/>
    <p:sldId id="271" r:id="rId15"/>
    <p:sldId id="272" r:id="rId16"/>
    <p:sldId id="273" r:id="rId17"/>
    <p:sldId id="284" r:id="rId18"/>
    <p:sldId id="277" r:id="rId19"/>
    <p:sldId id="278" r:id="rId20"/>
    <p:sldId id="280" r:id="rId21"/>
    <p:sldId id="285" r:id="rId22"/>
    <p:sldId id="286" r:id="rId23"/>
    <p:sldId id="279" r:id="rId24"/>
    <p:sldId id="281" r:id="rId25"/>
    <p:sldId id="287" r:id="rId26"/>
    <p:sldId id="283" r:id="rId27"/>
    <p:sldId id="288" r:id="rId28"/>
    <p:sldId id="289" r:id="rId29"/>
    <p:sldId id="290" r:id="rId30"/>
    <p:sldId id="29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229" autoAdjust="0"/>
  </p:normalViewPr>
  <p:slideViewPr>
    <p:cSldViewPr>
      <p:cViewPr varScale="1">
        <p:scale>
          <a:sx n="54" d="100"/>
          <a:sy n="54" d="100"/>
        </p:scale>
        <p:origin x="-102" y="-22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D29E63-BF99-4E0F-8305-371740C50ECA}" type="datetimeFigureOut">
              <a:rPr lang="en-US" smtClean="0"/>
              <a:pPr/>
              <a:t>10/15/2020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F72C6B-0E68-422A-B55A-30A4827A434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metmuseum.org/-/media/files/learn/for-educators/publications-for-educators/islamic_art_and_geometric_design.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bbc.co.uk/religion/religions/islam/art/art_1.s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etmuseum.org/-/media/files/learn/for-educators/publications-for-educators/islamic_art_and_geometric_design.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metmuseum.org/toah/hd/orna/hd_orna.htm"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etmuseum.org/toah/hd/orna/hd_orna.ht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etmuseum.org/toah/hd/orna/hd_orna.ht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etmuseum.org/-/media/files/learn/for-educators/publications-for-educators/islamic_art_and_geometric_design.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etmuseum.org/toah/hd/geom/hd_geom.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etmuseum.org/toah/hd/geom/hd_geom.ht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F72C6B-0E68-422A-B55A-30A4827A434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Geometric patterns also had particular religious-cultural significance in the Islamic world.  The Qur’an does not specifically forbid the creation of </a:t>
            </a:r>
            <a:r>
              <a:rPr lang="en-US" sz="1200" u="sng" kern="1200" dirty="0" smtClean="0">
                <a:solidFill>
                  <a:schemeClr val="tx1"/>
                </a:solidFill>
                <a:latin typeface="+mn-lt"/>
                <a:ea typeface="+mn-ea"/>
                <a:cs typeface="+mn-cs"/>
              </a:rPr>
              <a:t>figural representations</a:t>
            </a:r>
            <a:r>
              <a:rPr lang="en-US" sz="1200" kern="1200" dirty="0" smtClean="0">
                <a:solidFill>
                  <a:schemeClr val="tx1"/>
                </a:solidFill>
                <a:latin typeface="+mn-lt"/>
                <a:ea typeface="+mn-ea"/>
                <a:cs typeface="+mn-cs"/>
              </a:rPr>
              <a:t> (i.e. images of humans or animals).  However, early Islamic religious leaders interpreted its stance against </a:t>
            </a:r>
            <a:r>
              <a:rPr lang="en-US" sz="1200" u="sng" kern="1200" dirty="0" smtClean="0">
                <a:solidFill>
                  <a:schemeClr val="tx1"/>
                </a:solidFill>
                <a:latin typeface="+mn-lt"/>
                <a:ea typeface="+mn-ea"/>
                <a:cs typeface="+mn-cs"/>
              </a:rPr>
              <a:t>idolatry</a:t>
            </a:r>
            <a:r>
              <a:rPr lang="en-US" sz="1200" kern="1200" dirty="0" smtClean="0">
                <a:solidFill>
                  <a:schemeClr val="tx1"/>
                </a:solidFill>
                <a:latin typeface="+mn-lt"/>
                <a:ea typeface="+mn-ea"/>
                <a:cs typeface="+mn-cs"/>
              </a:rPr>
              <a:t>—or, the creation and worship of images—very strictly, and preferred </a:t>
            </a:r>
            <a:r>
              <a:rPr lang="en-US" sz="1200" kern="1200" dirty="0" err="1" smtClean="0">
                <a:solidFill>
                  <a:schemeClr val="tx1"/>
                </a:solidFill>
                <a:latin typeface="+mn-lt"/>
                <a:ea typeface="+mn-ea"/>
                <a:cs typeface="+mn-cs"/>
              </a:rPr>
              <a:t>aniconic</a:t>
            </a:r>
            <a:r>
              <a:rPr lang="en-US" sz="1200" kern="1200" dirty="0" smtClean="0">
                <a:solidFill>
                  <a:schemeClr val="tx1"/>
                </a:solidFill>
                <a:latin typeface="+mn-lt"/>
                <a:ea typeface="+mn-ea"/>
                <a:cs typeface="+mn-cs"/>
              </a:rPr>
              <a:t> images.(8)  </a:t>
            </a:r>
            <a:r>
              <a:rPr lang="en-US" sz="1200" u="sng" kern="1200" dirty="0" err="1" smtClean="0">
                <a:solidFill>
                  <a:schemeClr val="tx1"/>
                </a:solidFill>
                <a:latin typeface="+mn-lt"/>
                <a:ea typeface="+mn-ea"/>
                <a:cs typeface="+mn-cs"/>
              </a:rPr>
              <a:t>Aniconic</a:t>
            </a:r>
            <a:r>
              <a:rPr lang="en-US" sz="1200" kern="1200" dirty="0" smtClean="0">
                <a:solidFill>
                  <a:schemeClr val="tx1"/>
                </a:solidFill>
                <a:latin typeface="+mn-lt"/>
                <a:ea typeface="+mn-ea"/>
                <a:cs typeface="+mn-cs"/>
              </a:rPr>
              <a:t> images are those that avoid direct representation of natural or supernatural figures.  For example, a representation of God as a human figure would be expressly forbidden.   Geometric patterns are </a:t>
            </a:r>
            <a:r>
              <a:rPr lang="en-US" sz="1200" kern="1200" dirty="0" err="1" smtClean="0">
                <a:solidFill>
                  <a:schemeClr val="tx1"/>
                </a:solidFill>
                <a:latin typeface="+mn-lt"/>
                <a:ea typeface="+mn-ea"/>
                <a:cs typeface="+mn-cs"/>
              </a:rPr>
              <a:t>aniconic</a:t>
            </a:r>
            <a:r>
              <a:rPr lang="en-US" sz="1200" kern="1200" dirty="0" smtClean="0">
                <a:solidFill>
                  <a:schemeClr val="tx1"/>
                </a:solidFill>
                <a:latin typeface="+mn-lt"/>
                <a:ea typeface="+mn-ea"/>
                <a:cs typeface="+mn-cs"/>
              </a:rPr>
              <a:t> because they do not attempt to represent human or animal forms, only repeated and combined </a:t>
            </a:r>
            <a:r>
              <a:rPr lang="en-US" sz="1200" i="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Muslims believe in the “unity, logic, and order” of the universe as created by Allah.(9)  Geometric patterns can represent the idea of a unified and orderly universe without direct representation of any human or animal forms because the repeating patterns form a kind of “unity of shapes.”  Similarly, the idea of </a:t>
            </a:r>
            <a:r>
              <a:rPr lang="en-US" sz="1200" i="1" kern="1200" dirty="0" smtClean="0">
                <a:solidFill>
                  <a:schemeClr val="tx1"/>
                </a:solidFill>
                <a:latin typeface="+mn-lt"/>
                <a:ea typeface="+mn-ea"/>
                <a:cs typeface="+mn-cs"/>
              </a:rPr>
              <a:t>repeating pattern</a:t>
            </a:r>
            <a:r>
              <a:rPr lang="en-US" sz="1200" kern="1200" dirty="0" smtClean="0">
                <a:solidFill>
                  <a:schemeClr val="tx1"/>
                </a:solidFill>
                <a:latin typeface="+mn-lt"/>
                <a:ea typeface="+mn-ea"/>
                <a:cs typeface="+mn-cs"/>
              </a:rPr>
              <a:t> and certain </a:t>
            </a:r>
            <a:r>
              <a:rPr lang="en-US" sz="1200" i="1" kern="1200" dirty="0" smtClean="0">
                <a:solidFill>
                  <a:schemeClr val="tx1"/>
                </a:solidFill>
                <a:latin typeface="+mn-lt"/>
                <a:ea typeface="+mn-ea"/>
                <a:cs typeface="+mn-cs"/>
              </a:rPr>
              <a:t>shapes</a:t>
            </a:r>
            <a:r>
              <a:rPr lang="en-US" sz="1200" kern="1200" dirty="0" smtClean="0">
                <a:solidFill>
                  <a:schemeClr val="tx1"/>
                </a:solidFill>
                <a:latin typeface="+mn-lt"/>
                <a:ea typeface="+mn-ea"/>
                <a:cs typeface="+mn-cs"/>
              </a:rPr>
              <a:t> that are used in Islamic art can symbolize the infinite nature of God.  For example, circles have no beginning and no end, and so are a kind of “infinite” shape; a seemingly-unending repetition of geometric designs can give the viewer a concrete idea of the infinite nature of Allah. In this way, geometric patterns can portray the essence of things—of the universe—</a:t>
            </a:r>
            <a:r>
              <a:rPr lang="en-US" sz="1200" i="1" kern="1200" dirty="0" smtClean="0">
                <a:solidFill>
                  <a:schemeClr val="tx1"/>
                </a:solidFill>
                <a:latin typeface="+mn-lt"/>
                <a:ea typeface="+mn-ea"/>
                <a:cs typeface="+mn-cs"/>
              </a:rPr>
              <a:t>without</a:t>
            </a:r>
            <a:r>
              <a:rPr lang="en-US" sz="1200" kern="1200" dirty="0" smtClean="0">
                <a:solidFill>
                  <a:schemeClr val="tx1"/>
                </a:solidFill>
                <a:latin typeface="+mn-lt"/>
                <a:ea typeface="+mn-ea"/>
                <a:cs typeface="+mn-cs"/>
              </a:rPr>
              <a:t> depicting their physical form.(10)</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(8) Metropolitan Museum of Art handout “Islamic Art and Geometric Design: Activities for Learning,” pg. 10. </a:t>
            </a:r>
            <a:r>
              <a:rPr lang="en-US" sz="1200" u="sng" kern="1200" dirty="0" smtClean="0">
                <a:solidFill>
                  <a:schemeClr val="tx1"/>
                </a:solidFill>
                <a:latin typeface="+mn-lt"/>
                <a:ea typeface="+mn-ea"/>
                <a:cs typeface="+mn-cs"/>
                <a:hlinkClick r:id="rId3"/>
              </a:rPr>
              <a:t>https://www.metmuseum.org/-/media/files/learn/for-educators/publications-for-educators/islamic_art_and_geometric_design.pdf</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(9)</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Metropolitan Museum of Art handout “Islamic Art and Geometric Design: Activities for Learning,” pg. 10. </a:t>
            </a:r>
            <a:r>
              <a:rPr lang="en-US" sz="1200" u="sng" kern="1200" dirty="0" smtClean="0">
                <a:solidFill>
                  <a:schemeClr val="tx1"/>
                </a:solidFill>
                <a:latin typeface="+mn-lt"/>
                <a:ea typeface="+mn-ea"/>
                <a:cs typeface="+mn-cs"/>
                <a:hlinkClick r:id="rId3"/>
              </a:rPr>
              <a:t>https://www.metmuseum.org/-/media/files/learn/for-educators/publications-for-educators/islamic_art_and_geometric_design.pdf</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(10) Paragraph adapted from “Islamic Art” by </a:t>
            </a:r>
            <a:r>
              <a:rPr lang="en-US" sz="1200" kern="1200" dirty="0" err="1" smtClean="0">
                <a:solidFill>
                  <a:schemeClr val="tx1"/>
                </a:solidFill>
                <a:latin typeface="+mn-lt"/>
                <a:ea typeface="+mn-ea"/>
                <a:cs typeface="+mn-cs"/>
              </a:rPr>
              <a:t>Zarah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Hussain</a:t>
            </a:r>
            <a:r>
              <a:rPr lang="en-US" sz="1200" kern="1200" dirty="0" smtClean="0">
                <a:solidFill>
                  <a:schemeClr val="tx1"/>
                </a:solidFill>
                <a:latin typeface="+mn-lt"/>
                <a:ea typeface="+mn-ea"/>
                <a:cs typeface="+mn-cs"/>
              </a:rPr>
              <a:t>, 2009. </a:t>
            </a:r>
            <a:r>
              <a:rPr lang="en-US" sz="1200" u="sng" kern="1200" dirty="0" smtClean="0">
                <a:solidFill>
                  <a:schemeClr val="tx1"/>
                </a:solidFill>
                <a:latin typeface="+mn-lt"/>
                <a:ea typeface="+mn-ea"/>
                <a:cs typeface="+mn-cs"/>
                <a:hlinkClick r:id="rId4"/>
              </a:rPr>
              <a:t>https://www.bbc.co.uk/religion/religions/islam/art/art_1.shtml</a:t>
            </a:r>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1CF72C6B-0E68-422A-B55A-30A4827A434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Given their religious-cultural significance, it is not surprising that we see geometric patterning in many items of Islamic material culture: from a 9</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-10</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-century glass bowl, to an 18</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-century fountain, to a 10</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-11</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-century tile, and a 14</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-15</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-century textile.  However, while many different kinds of geometric patterning on many different kinds of objects were created in the Islamic world, in the final section of this presentation we will zero in on just one category: that is, </a:t>
            </a:r>
            <a:r>
              <a:rPr lang="en-US" sz="1200" u="sng" kern="1200" dirty="0" smtClean="0">
                <a:solidFill>
                  <a:schemeClr val="tx1"/>
                </a:solidFill>
                <a:latin typeface="+mn-lt"/>
                <a:ea typeface="+mn-ea"/>
                <a:cs typeface="+mn-cs"/>
              </a:rPr>
              <a:t>tessellated tile work</a:t>
            </a:r>
            <a:r>
              <a:rPr lang="en-US" sz="1200" kern="1200" dirty="0" smtClean="0">
                <a:solidFill>
                  <a:schemeClr val="tx1"/>
                </a:solidFill>
                <a:latin typeface="+mn-lt"/>
                <a:ea typeface="+mn-ea"/>
                <a:cs typeface="+mn-cs"/>
              </a:rPr>
              <a:t> of the Islamic Empire.</a:t>
            </a:r>
            <a:endParaRPr lang="en-US" dirty="0"/>
          </a:p>
        </p:txBody>
      </p:sp>
      <p:sp>
        <p:nvSpPr>
          <p:cNvPr id="4" name="Slide Number Placeholder 3"/>
          <p:cNvSpPr>
            <a:spLocks noGrp="1"/>
          </p:cNvSpPr>
          <p:nvPr>
            <p:ph type="sldNum" sz="quarter" idx="10"/>
          </p:nvPr>
        </p:nvSpPr>
        <p:spPr/>
        <p:txBody>
          <a:bodyPr/>
          <a:lstStyle/>
          <a:p>
            <a:fld id="{1CF72C6B-0E68-422A-B55A-30A4827A434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F72C6B-0E68-422A-B55A-30A4827A434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First, what is a tessellation?  The term derives from the Latin term “</a:t>
            </a:r>
            <a:r>
              <a:rPr lang="en-US" sz="1200" u="sng" kern="1200" dirty="0" err="1" smtClean="0">
                <a:solidFill>
                  <a:schemeClr val="tx1"/>
                </a:solidFill>
                <a:latin typeface="+mn-lt"/>
                <a:ea typeface="+mn-ea"/>
                <a:cs typeface="+mn-cs"/>
              </a:rPr>
              <a:t>tesserae</a:t>
            </a:r>
            <a:r>
              <a:rPr lang="en-US" sz="1200" kern="1200" dirty="0" smtClean="0">
                <a:solidFill>
                  <a:schemeClr val="tx1"/>
                </a:solidFill>
                <a:latin typeface="+mn-lt"/>
                <a:ea typeface="+mn-ea"/>
                <a:cs typeface="+mn-cs"/>
              </a:rPr>
              <a:t>,” which is a small square stone, tile, or piece of glass that is used in the construction of a mosaic.  You can see examples of </a:t>
            </a:r>
            <a:r>
              <a:rPr lang="en-US" sz="1200" kern="1200" dirty="0" err="1" smtClean="0">
                <a:solidFill>
                  <a:schemeClr val="tx1"/>
                </a:solidFill>
                <a:latin typeface="+mn-lt"/>
                <a:ea typeface="+mn-ea"/>
                <a:cs typeface="+mn-cs"/>
              </a:rPr>
              <a:t>tesserae</a:t>
            </a:r>
            <a:r>
              <a:rPr lang="en-US" sz="1200" kern="1200" dirty="0" smtClean="0">
                <a:solidFill>
                  <a:schemeClr val="tx1"/>
                </a:solidFill>
                <a:latin typeface="+mn-lt"/>
                <a:ea typeface="+mn-ea"/>
                <a:cs typeface="+mn-cs"/>
              </a:rPr>
              <a:t> in the picture here.  A </a:t>
            </a:r>
            <a:r>
              <a:rPr lang="en-US" sz="1200" u="sng" kern="1200" dirty="0" smtClean="0">
                <a:solidFill>
                  <a:schemeClr val="tx1"/>
                </a:solidFill>
                <a:latin typeface="+mn-lt"/>
                <a:ea typeface="+mn-ea"/>
                <a:cs typeface="+mn-cs"/>
              </a:rPr>
              <a:t>tessellation</a:t>
            </a:r>
            <a:r>
              <a:rPr lang="en-US" sz="1200" kern="1200" dirty="0" smtClean="0">
                <a:solidFill>
                  <a:schemeClr val="tx1"/>
                </a:solidFill>
                <a:latin typeface="+mn-lt"/>
                <a:ea typeface="+mn-ea"/>
                <a:cs typeface="+mn-cs"/>
              </a:rPr>
              <a:t> is a particular kind of pattern, one in which one or more shapes are repeated on a </a:t>
            </a:r>
            <a:r>
              <a:rPr lang="en-US" sz="1200" u="sng" kern="1200" dirty="0" smtClean="0">
                <a:solidFill>
                  <a:schemeClr val="tx1"/>
                </a:solidFill>
                <a:latin typeface="+mn-lt"/>
                <a:ea typeface="+mn-ea"/>
                <a:cs typeface="+mn-cs"/>
              </a:rPr>
              <a:t>plane</a:t>
            </a:r>
            <a:r>
              <a:rPr lang="en-US" sz="1200" kern="1200" dirty="0" smtClean="0">
                <a:solidFill>
                  <a:schemeClr val="tx1"/>
                </a:solidFill>
                <a:latin typeface="+mn-lt"/>
                <a:ea typeface="+mn-ea"/>
                <a:cs typeface="+mn-cs"/>
              </a:rPr>
              <a:t> (e.g. a flat surface) with no gaps or overlaps between shapes.  These patterns can continue infinitely.</a:t>
            </a:r>
            <a:endParaRPr lang="en-US" dirty="0"/>
          </a:p>
        </p:txBody>
      </p:sp>
      <p:sp>
        <p:nvSpPr>
          <p:cNvPr id="4" name="Slide Number Placeholder 3"/>
          <p:cNvSpPr>
            <a:spLocks noGrp="1"/>
          </p:cNvSpPr>
          <p:nvPr>
            <p:ph type="sldNum" sz="quarter" idx="10"/>
          </p:nvPr>
        </p:nvSpPr>
        <p:spPr/>
        <p:txBody>
          <a:bodyPr/>
          <a:lstStyle/>
          <a:p>
            <a:fld id="{1CF72C6B-0E68-422A-B55A-30A4827A434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Here we see two examples of tessellations, as well as two examples of patterns that are </a:t>
            </a:r>
            <a:r>
              <a:rPr lang="en-US" sz="1200" i="1" kern="1200" dirty="0" smtClean="0">
                <a:solidFill>
                  <a:schemeClr val="tx1"/>
                </a:solidFill>
                <a:latin typeface="+mn-lt"/>
                <a:ea typeface="+mn-ea"/>
                <a:cs typeface="+mn-cs"/>
              </a:rPr>
              <a:t>not</a:t>
            </a:r>
            <a:r>
              <a:rPr lang="en-US" sz="1200" kern="1200" dirty="0" smtClean="0">
                <a:solidFill>
                  <a:schemeClr val="tx1"/>
                </a:solidFill>
                <a:latin typeface="+mn-lt"/>
                <a:ea typeface="+mn-ea"/>
                <a:cs typeface="+mn-cs"/>
              </a:rPr>
              <a:t> tessellations.  </a:t>
            </a:r>
            <a:r>
              <a:rPr lang="en-US" sz="1200" b="1" kern="1200" dirty="0" smtClean="0">
                <a:solidFill>
                  <a:schemeClr val="tx1"/>
                </a:solidFill>
                <a:latin typeface="+mn-lt"/>
                <a:ea typeface="+mn-ea"/>
                <a:cs typeface="+mn-cs"/>
              </a:rPr>
              <a:t>Thinking back to the definition we just heard, can you see why the two patterns at the bottom of the slide are not tessellations?</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Answer</a:t>
            </a:r>
            <a:r>
              <a:rPr lang="en-US" sz="1200" kern="1200" dirty="0" smtClean="0">
                <a:solidFill>
                  <a:schemeClr val="tx1"/>
                </a:solidFill>
                <a:latin typeface="+mn-lt"/>
                <a:ea typeface="+mn-ea"/>
                <a:cs typeface="+mn-cs"/>
              </a:rPr>
              <a:t>: they are not tessellations because in the first there are gaps between the repeating circle shapes, while in the second the circles overlap one another.</a:t>
            </a:r>
            <a:endParaRPr lang="en-US" dirty="0"/>
          </a:p>
        </p:txBody>
      </p:sp>
      <p:sp>
        <p:nvSpPr>
          <p:cNvPr id="4" name="Slide Number Placeholder 3"/>
          <p:cNvSpPr>
            <a:spLocks noGrp="1"/>
          </p:cNvSpPr>
          <p:nvPr>
            <p:ph type="sldNum" sz="quarter" idx="10"/>
          </p:nvPr>
        </p:nvSpPr>
        <p:spPr/>
        <p:txBody>
          <a:bodyPr/>
          <a:lstStyle/>
          <a:p>
            <a:fld id="{1CF72C6B-0E68-422A-B55A-30A4827A434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You can practice identifying tessellations in your very own home!  </a:t>
            </a:r>
            <a:r>
              <a:rPr lang="en-US" sz="1200" b="1" kern="1200" dirty="0" smtClean="0">
                <a:solidFill>
                  <a:schemeClr val="tx1"/>
                </a:solidFill>
                <a:latin typeface="+mn-lt"/>
                <a:ea typeface="+mn-ea"/>
                <a:cs typeface="+mn-cs"/>
              </a:rPr>
              <a:t>Look around, and see what tessellating patterns you can identify.</a:t>
            </a:r>
            <a:r>
              <a:rPr lang="en-US" sz="1200" kern="1200" dirty="0" smtClean="0">
                <a:solidFill>
                  <a:schemeClr val="tx1"/>
                </a:solidFill>
                <a:latin typeface="+mn-lt"/>
                <a:ea typeface="+mn-ea"/>
                <a:cs typeface="+mn-cs"/>
              </a:rPr>
              <a:t>  Once we know what to look for, we can identify many different tessellations in our everyday lives: for example, a brick wall, a wicker basket, even certain quilts!</a:t>
            </a:r>
            <a:endParaRPr lang="en-US" dirty="0"/>
          </a:p>
        </p:txBody>
      </p:sp>
      <p:sp>
        <p:nvSpPr>
          <p:cNvPr id="4" name="Slide Number Placeholder 3"/>
          <p:cNvSpPr>
            <a:spLocks noGrp="1"/>
          </p:cNvSpPr>
          <p:nvPr>
            <p:ph type="sldNum" sz="quarter" idx="10"/>
          </p:nvPr>
        </p:nvSpPr>
        <p:spPr/>
        <p:txBody>
          <a:bodyPr/>
          <a:lstStyle/>
          <a:p>
            <a:fld id="{1CF72C6B-0E68-422A-B55A-30A4827A434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Perhaps the most famous case of tessellating tilework ever produced in the Islamic world are those found at the </a:t>
            </a:r>
            <a:r>
              <a:rPr lang="en-US" sz="1200" u="sng" kern="1200" dirty="0" smtClean="0">
                <a:solidFill>
                  <a:schemeClr val="tx1"/>
                </a:solidFill>
                <a:latin typeface="+mn-lt"/>
                <a:ea typeface="+mn-ea"/>
                <a:cs typeface="+mn-cs"/>
              </a:rPr>
              <a:t>Alhambra</a:t>
            </a:r>
            <a:r>
              <a:rPr lang="en-US" sz="1200" kern="1200" dirty="0" smtClean="0">
                <a:solidFill>
                  <a:schemeClr val="tx1"/>
                </a:solidFill>
                <a:latin typeface="+mn-lt"/>
                <a:ea typeface="+mn-ea"/>
                <a:cs typeface="+mn-cs"/>
              </a:rPr>
              <a:t> in Granada, Spain.  This was a Moorish palace constructed between the 13</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and 14</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centuries, and as we will see it contains many beautiful examples of tessellated tile work.  In fact, the palace is so awe-inspiring that the Dutch artist </a:t>
            </a:r>
            <a:r>
              <a:rPr lang="en-US" sz="1200" u="sng" kern="1200" dirty="0" smtClean="0">
                <a:solidFill>
                  <a:schemeClr val="tx1"/>
                </a:solidFill>
                <a:latin typeface="+mn-lt"/>
                <a:ea typeface="+mn-ea"/>
                <a:cs typeface="+mn-cs"/>
              </a:rPr>
              <a:t>M.C. Escher</a:t>
            </a:r>
            <a:r>
              <a:rPr lang="en-US" sz="1200" kern="1200" dirty="0" smtClean="0">
                <a:solidFill>
                  <a:schemeClr val="tx1"/>
                </a:solidFill>
                <a:latin typeface="+mn-lt"/>
                <a:ea typeface="+mn-ea"/>
                <a:cs typeface="+mn-cs"/>
              </a:rPr>
              <a:t> began creating tessellating patterns in his artwork after he had visited Alhambra in the early 20</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century!  These artworks are still famous today, and we will see several examples from his work in the following </a:t>
            </a:r>
            <a:r>
              <a:rPr lang="en-US" sz="1200" kern="1200" dirty="0" err="1" smtClean="0">
                <a:solidFill>
                  <a:schemeClr val="tx1"/>
                </a:solidFill>
                <a:latin typeface="+mn-lt"/>
                <a:ea typeface="+mn-ea"/>
                <a:cs typeface="+mn-cs"/>
              </a:rPr>
              <a:t>PowerPoints</a:t>
            </a:r>
            <a:r>
              <a:rPr lang="en-US" sz="1200" kern="1200" dirty="0" smtClean="0">
                <a:solidFill>
                  <a:schemeClr val="tx1"/>
                </a:solidFill>
                <a:latin typeface="+mn-lt"/>
                <a:ea typeface="+mn-ea"/>
                <a:cs typeface="+mn-cs"/>
              </a:rPr>
              <a:t> of this series.</a:t>
            </a:r>
            <a:endParaRPr lang="en-US" dirty="0"/>
          </a:p>
        </p:txBody>
      </p:sp>
      <p:sp>
        <p:nvSpPr>
          <p:cNvPr id="4" name="Slide Number Placeholder 3"/>
          <p:cNvSpPr>
            <a:spLocks noGrp="1"/>
          </p:cNvSpPr>
          <p:nvPr>
            <p:ph type="sldNum" sz="quarter" idx="10"/>
          </p:nvPr>
        </p:nvSpPr>
        <p:spPr/>
        <p:txBody>
          <a:bodyPr/>
          <a:lstStyle/>
          <a:p>
            <a:fld id="{1CF72C6B-0E68-422A-B55A-30A4827A434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Here you can see a few views of the interior of the Alhambra, including some of its amazing tile work to the left.  For the rest of this presentation, we’ll see a few more examples of tessellating patterns at Alhambra, and I will briefly explain how shapes are repeated to create them.</a:t>
            </a:r>
            <a:endParaRPr lang="en-US" dirty="0"/>
          </a:p>
        </p:txBody>
      </p:sp>
      <p:sp>
        <p:nvSpPr>
          <p:cNvPr id="4" name="Slide Number Placeholder 3"/>
          <p:cNvSpPr>
            <a:spLocks noGrp="1"/>
          </p:cNvSpPr>
          <p:nvPr>
            <p:ph type="sldNum" sz="quarter" idx="10"/>
          </p:nvPr>
        </p:nvSpPr>
        <p:spPr/>
        <p:txBody>
          <a:bodyPr/>
          <a:lstStyle/>
          <a:p>
            <a:fld id="{1CF72C6B-0E68-422A-B55A-30A4827A434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First, here is an example of a border pattern at Alhambra.  The shape outlined in red is translated (e.g. </a:t>
            </a:r>
            <a:r>
              <a:rPr lang="en-US" sz="1200" b="0" i="1" kern="1200" dirty="0" smtClean="0">
                <a:solidFill>
                  <a:schemeClr val="tx1"/>
                </a:solidFill>
                <a:latin typeface="+mn-lt"/>
                <a:ea typeface="+mn-ea"/>
                <a:cs typeface="+mn-cs"/>
              </a:rPr>
              <a:t>slid</a:t>
            </a:r>
            <a:r>
              <a:rPr lang="en-US" sz="1200" b="0" kern="12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up, down, and to each side in order to form a pattern of interlocking shapes.  Because the shape</a:t>
            </a:r>
            <a:r>
              <a:rPr lang="en-US" sz="1200" kern="1200" baseline="0" dirty="0" smtClean="0">
                <a:solidFill>
                  <a:schemeClr val="tx1"/>
                </a:solidFill>
                <a:latin typeface="+mn-lt"/>
                <a:ea typeface="+mn-ea"/>
                <a:cs typeface="+mn-cs"/>
              </a:rPr>
              <a:t> is slid to repeat it, with no gaps or overlaps between shapes, this is a </a:t>
            </a:r>
            <a:r>
              <a:rPr lang="en-US" sz="1200" b="1" kern="1200" baseline="0" dirty="0" smtClean="0">
                <a:solidFill>
                  <a:schemeClr val="tx1"/>
                </a:solidFill>
                <a:latin typeface="+mn-lt"/>
                <a:ea typeface="+mn-ea"/>
                <a:cs typeface="+mn-cs"/>
              </a:rPr>
              <a:t>translation tessellation</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F72C6B-0E68-422A-B55A-30A4827A434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Now we can see two examples of the same tile pattern from Alhambra, used on a wall (top picture) and a bench (bottom picture). This tessellation of star-like polygons and squares is formed by </a:t>
            </a:r>
            <a:r>
              <a:rPr lang="en-US" sz="1200" u="sng" kern="1200" dirty="0" smtClean="0">
                <a:solidFill>
                  <a:schemeClr val="tx1"/>
                </a:solidFill>
                <a:latin typeface="+mn-lt"/>
                <a:ea typeface="+mn-ea"/>
                <a:cs typeface="+mn-cs"/>
              </a:rPr>
              <a:t>rotating</a:t>
            </a:r>
            <a:r>
              <a:rPr lang="en-US" sz="1200" u="none" kern="1200" baseline="0" dirty="0" smtClean="0">
                <a:solidFill>
                  <a:schemeClr val="tx1"/>
                </a:solidFill>
                <a:latin typeface="+mn-lt"/>
                <a:ea typeface="+mn-ea"/>
                <a:cs typeface="+mn-cs"/>
              </a:rPr>
              <a:t> (i.e. </a:t>
            </a:r>
            <a:r>
              <a:rPr lang="en-US" sz="1200" i="1" u="none" kern="1200" baseline="0" dirty="0" smtClean="0">
                <a:solidFill>
                  <a:schemeClr val="tx1"/>
                </a:solidFill>
                <a:latin typeface="+mn-lt"/>
                <a:ea typeface="+mn-ea"/>
                <a:cs typeface="+mn-cs"/>
              </a:rPr>
              <a:t>turning</a:t>
            </a:r>
            <a:r>
              <a:rPr lang="en-US" sz="1200" u="none"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rPr>
              <a:t>translating</a:t>
            </a:r>
            <a:r>
              <a:rPr lang="en-US" sz="1200" u="none"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i.e. </a:t>
            </a:r>
            <a:r>
              <a:rPr lang="en-US" sz="1200" i="1" kern="1200" dirty="0" smtClean="0">
                <a:solidFill>
                  <a:schemeClr val="tx1"/>
                </a:solidFill>
                <a:latin typeface="+mn-lt"/>
                <a:ea typeface="+mn-ea"/>
                <a:cs typeface="+mn-cs"/>
              </a:rPr>
              <a:t>sliding</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a:t>
            </a:r>
            <a:r>
              <a:rPr lang="en-US" sz="1200" i="0" kern="1200" dirty="0" smtClean="0">
                <a:solidFill>
                  <a:schemeClr val="tx1"/>
                </a:solidFill>
                <a:latin typeface="+mn-lt"/>
                <a:ea typeface="+mn-ea"/>
                <a:cs typeface="+mn-cs"/>
              </a:rPr>
              <a:t>star-polygon</a:t>
            </a:r>
            <a:r>
              <a:rPr lang="en-US" sz="1200" kern="1200" dirty="0" smtClean="0">
                <a:solidFill>
                  <a:schemeClr val="tx1"/>
                </a:solidFill>
                <a:latin typeface="+mn-lt"/>
                <a:ea typeface="+mn-ea"/>
                <a:cs typeface="+mn-cs"/>
              </a:rPr>
              <a:t>, while the </a:t>
            </a:r>
            <a:r>
              <a:rPr lang="en-US" sz="1200" i="0" kern="1200" dirty="0" smtClean="0">
                <a:solidFill>
                  <a:schemeClr val="tx1"/>
                </a:solidFill>
                <a:latin typeface="+mn-lt"/>
                <a:ea typeface="+mn-ea"/>
                <a:cs typeface="+mn-cs"/>
              </a:rPr>
              <a:t>squares</a:t>
            </a:r>
            <a:r>
              <a:rPr lang="en-US" sz="1200" kern="1200" dirty="0" smtClean="0">
                <a:solidFill>
                  <a:schemeClr val="tx1"/>
                </a:solidFill>
                <a:latin typeface="+mn-lt"/>
                <a:ea typeface="+mn-ea"/>
                <a:cs typeface="+mn-cs"/>
              </a:rPr>
              <a:t> are </a:t>
            </a:r>
            <a:r>
              <a:rPr lang="en-US" sz="1200" u="sng" kern="1200" dirty="0" smtClean="0">
                <a:solidFill>
                  <a:schemeClr val="tx1"/>
                </a:solidFill>
                <a:latin typeface="+mn-lt"/>
                <a:ea typeface="+mn-ea"/>
                <a:cs typeface="+mn-cs"/>
              </a:rPr>
              <a:t>translated</a:t>
            </a:r>
            <a:r>
              <a:rPr lang="en-US" sz="1200" kern="1200" dirty="0" smtClean="0">
                <a:solidFill>
                  <a:schemeClr val="tx1"/>
                </a:solidFill>
                <a:latin typeface="+mn-lt"/>
                <a:ea typeface="+mn-ea"/>
                <a:cs typeface="+mn-cs"/>
              </a:rPr>
              <a:t>.  In the next PowerPoint in this series, we will delve more into the mechanics of translation, but for now it is enough to understand that to translate means to “slide” a shape.</a:t>
            </a:r>
            <a:endParaRPr lang="en-US" dirty="0"/>
          </a:p>
        </p:txBody>
      </p:sp>
      <p:sp>
        <p:nvSpPr>
          <p:cNvPr id="4" name="Slide Number Placeholder 3"/>
          <p:cNvSpPr>
            <a:spLocks noGrp="1"/>
          </p:cNvSpPr>
          <p:nvPr>
            <p:ph type="sldNum" sz="quarter" idx="10"/>
          </p:nvPr>
        </p:nvSpPr>
        <p:spPr/>
        <p:txBody>
          <a:bodyPr/>
          <a:lstStyle/>
          <a:p>
            <a:fld id="{1CF72C6B-0E68-422A-B55A-30A4827A434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200" kern="1200" dirty="0" smtClean="0">
                <a:solidFill>
                  <a:schemeClr val="tx1"/>
                </a:solidFill>
                <a:latin typeface="+mn-lt"/>
                <a:ea typeface="+mn-ea"/>
                <a:cs typeface="+mn-cs"/>
              </a:rPr>
              <a:t>Tilework of the Islamic world is, perhaps,</a:t>
            </a:r>
            <a:r>
              <a:rPr lang="en-US" sz="1200" i="1" kern="1200" dirty="0" smtClean="0">
                <a:solidFill>
                  <a:schemeClr val="tx1"/>
                </a:solidFill>
                <a:latin typeface="+mn-lt"/>
                <a:ea typeface="+mn-ea"/>
                <a:cs typeface="+mn-cs"/>
              </a:rPr>
              <a:t> the</a:t>
            </a:r>
            <a:r>
              <a:rPr lang="en-US" sz="1200" kern="1200" dirty="0" smtClean="0">
                <a:solidFill>
                  <a:schemeClr val="tx1"/>
                </a:solidFill>
                <a:latin typeface="+mn-lt"/>
                <a:ea typeface="+mn-ea"/>
                <a:cs typeface="+mn-cs"/>
              </a:rPr>
              <a:t> most complex and visually-stunning application of geometric patterning ever undertaken.  On the walls of built structures across the vast Islamic Empire—which lasted for nearly 1,300 years, from the early 7</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century into the early 20</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century—artisans created beautifully-intricate tile mosaics, using mathematical principles not even understood in Western science until the late 20</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century!  Over the course of this program we engage with this fabulous art by exploring the close connections between art and mathematics in Islamic tessellated tilework.</a:t>
            </a:r>
            <a:endParaRPr lang="en-US" baseline="0" dirty="0" smtClean="0"/>
          </a:p>
        </p:txBody>
      </p:sp>
      <p:sp>
        <p:nvSpPr>
          <p:cNvPr id="4" name="Slide Number Placeholder 3"/>
          <p:cNvSpPr>
            <a:spLocks noGrp="1"/>
          </p:cNvSpPr>
          <p:nvPr>
            <p:ph type="sldNum" sz="quarter" idx="10"/>
          </p:nvPr>
        </p:nvSpPr>
        <p:spPr/>
        <p:txBody>
          <a:bodyPr/>
          <a:lstStyle/>
          <a:p>
            <a:fld id="{1CF72C6B-0E68-422A-B55A-30A4827A434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Here</a:t>
            </a:r>
            <a:r>
              <a:rPr lang="en-US" sz="1200" kern="1200" baseline="0" dirty="0" smtClean="0">
                <a:solidFill>
                  <a:schemeClr val="tx1"/>
                </a:solidFill>
                <a:latin typeface="+mn-lt"/>
                <a:ea typeface="+mn-ea"/>
                <a:cs typeface="+mn-cs"/>
              </a:rPr>
              <a:t> are </a:t>
            </a:r>
            <a:r>
              <a:rPr lang="en-US" sz="1200" kern="1200" dirty="0" smtClean="0">
                <a:solidFill>
                  <a:schemeClr val="tx1"/>
                </a:solidFill>
                <a:latin typeface="+mn-lt"/>
                <a:ea typeface="+mn-ea"/>
                <a:cs typeface="+mn-cs"/>
              </a:rPr>
              <a:t>two walls at Alhambra that use the same basic tessellating pattern of a three-armed, starfish-like shape.  Even though each of these shapes is colored either black or white in the wall on the left, while in the wall on the right they are further broken up into hexagon, star and other shapes in many colors, the basic tessellating shape in each is the same—as you see clearly with the shape outlined in red in the lower right picture.  Both of these are tessellations because this shape is </a:t>
            </a:r>
            <a:r>
              <a:rPr lang="en-US" sz="1200" u="sng" kern="1200" dirty="0" smtClean="0">
                <a:solidFill>
                  <a:schemeClr val="tx1"/>
                </a:solidFill>
                <a:latin typeface="+mn-lt"/>
                <a:ea typeface="+mn-ea"/>
                <a:cs typeface="+mn-cs"/>
              </a:rPr>
              <a:t>rotated</a:t>
            </a:r>
            <a:r>
              <a:rPr lang="en-US" sz="1200" kern="1200" dirty="0" smtClean="0">
                <a:solidFill>
                  <a:schemeClr val="tx1"/>
                </a:solidFill>
                <a:latin typeface="+mn-lt"/>
                <a:ea typeface="+mn-ea"/>
                <a:cs typeface="+mn-cs"/>
              </a:rPr>
              <a:t> and </a:t>
            </a:r>
            <a:r>
              <a:rPr lang="en-US" sz="1200" u="sng" kern="1200" dirty="0" smtClean="0">
                <a:solidFill>
                  <a:schemeClr val="tx1"/>
                </a:solidFill>
                <a:latin typeface="+mn-lt"/>
                <a:ea typeface="+mn-ea"/>
                <a:cs typeface="+mn-cs"/>
              </a:rPr>
              <a:t>translated</a:t>
            </a:r>
            <a:r>
              <a:rPr lang="en-US" sz="1200" kern="1200" dirty="0" smtClean="0">
                <a:solidFill>
                  <a:schemeClr val="tx1"/>
                </a:solidFill>
                <a:latin typeface="+mn-lt"/>
                <a:ea typeface="+mn-ea"/>
                <a:cs typeface="+mn-cs"/>
              </a:rPr>
              <a:t> to produce the pattern, with no gaps or overlaps between each shape.</a:t>
            </a:r>
            <a:endParaRPr lang="en-US" dirty="0"/>
          </a:p>
        </p:txBody>
      </p:sp>
      <p:sp>
        <p:nvSpPr>
          <p:cNvPr id="4" name="Slide Number Placeholder 3"/>
          <p:cNvSpPr>
            <a:spLocks noGrp="1"/>
          </p:cNvSpPr>
          <p:nvPr>
            <p:ph type="sldNum" sz="quarter" idx="10"/>
          </p:nvPr>
        </p:nvSpPr>
        <p:spPr/>
        <p:txBody>
          <a:bodyPr/>
          <a:lstStyle/>
          <a:p>
            <a:fld id="{1CF72C6B-0E68-422A-B55A-30A4827A434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this tessellated tile border at Alhambra, notice how the shapes outlined in black are </a:t>
            </a:r>
            <a:r>
              <a:rPr lang="en-US" sz="1200" u="sng" kern="1200" dirty="0" smtClean="0">
                <a:solidFill>
                  <a:schemeClr val="tx1"/>
                </a:solidFill>
                <a:latin typeface="+mn-lt"/>
                <a:ea typeface="+mn-ea"/>
                <a:cs typeface="+mn-cs"/>
              </a:rPr>
              <a:t>reflected</a:t>
            </a:r>
            <a:r>
              <a:rPr lang="en-US" sz="1200" kern="1200" dirty="0" smtClean="0">
                <a:solidFill>
                  <a:schemeClr val="tx1"/>
                </a:solidFill>
                <a:latin typeface="+mn-lt"/>
                <a:ea typeface="+mn-ea"/>
                <a:cs typeface="+mn-cs"/>
              </a:rPr>
              <a:t> (e.g. </a:t>
            </a:r>
            <a:r>
              <a:rPr lang="en-US" sz="1200" i="1" kern="1200" dirty="0" smtClean="0">
                <a:solidFill>
                  <a:schemeClr val="tx1"/>
                </a:solidFill>
                <a:latin typeface="+mn-lt"/>
                <a:ea typeface="+mn-ea"/>
                <a:cs typeface="+mn-cs"/>
              </a:rPr>
              <a:t>flipped</a:t>
            </a:r>
            <a:r>
              <a:rPr lang="en-US" sz="1200" kern="1200" dirty="0" smtClean="0">
                <a:solidFill>
                  <a:schemeClr val="tx1"/>
                </a:solidFill>
                <a:latin typeface="+mn-lt"/>
                <a:ea typeface="+mn-ea"/>
                <a:cs typeface="+mn-cs"/>
              </a:rPr>
              <a:t>) over the lines (drawn in black) to produce the shapes outlined in red.  This is also a </a:t>
            </a:r>
            <a:r>
              <a:rPr lang="en-US" sz="1200" u="sng" kern="1200" dirty="0" smtClean="0">
                <a:solidFill>
                  <a:schemeClr val="tx1"/>
                </a:solidFill>
                <a:latin typeface="+mn-lt"/>
                <a:ea typeface="+mn-ea"/>
                <a:cs typeface="+mn-cs"/>
              </a:rPr>
              <a:t>tessellation</a:t>
            </a:r>
            <a:r>
              <a:rPr lang="en-US" sz="1200" kern="1200" dirty="0" smtClean="0">
                <a:solidFill>
                  <a:schemeClr val="tx1"/>
                </a:solidFill>
                <a:latin typeface="+mn-lt"/>
                <a:ea typeface="+mn-ea"/>
                <a:cs typeface="+mn-cs"/>
              </a:rPr>
              <a:t> because a single shape is repeated across the surface, with no gaps or overlaps between each.</a:t>
            </a:r>
            <a:endParaRPr lang="en-US" dirty="0"/>
          </a:p>
        </p:txBody>
      </p:sp>
      <p:sp>
        <p:nvSpPr>
          <p:cNvPr id="4" name="Slide Number Placeholder 3"/>
          <p:cNvSpPr>
            <a:spLocks noGrp="1"/>
          </p:cNvSpPr>
          <p:nvPr>
            <p:ph type="sldNum" sz="quarter" idx="10"/>
          </p:nvPr>
        </p:nvSpPr>
        <p:spPr/>
        <p:txBody>
          <a:bodyPr/>
          <a:lstStyle/>
          <a:p>
            <a:fld id="{1CF72C6B-0E68-422A-B55A-30A4827A4348}"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F72C6B-0E68-422A-B55A-30A4827A434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As a final example—though there are many more tessellations and other kinds of geometric patterning present at Alhambra—in this beautiful tiling at Alhambra, shape 1 is rotated 90 degrees to produce the shape next to it, while shape 2 is </a:t>
            </a:r>
            <a:r>
              <a:rPr lang="en-US" sz="1200" u="sng" kern="1200" dirty="0" smtClean="0">
                <a:solidFill>
                  <a:schemeClr val="tx1"/>
                </a:solidFill>
                <a:latin typeface="+mn-lt"/>
                <a:ea typeface="+mn-ea"/>
                <a:cs typeface="+mn-cs"/>
              </a:rPr>
              <a:t>reflected</a:t>
            </a:r>
            <a:r>
              <a:rPr lang="en-US" sz="1200" kern="1200" dirty="0" smtClean="0">
                <a:solidFill>
                  <a:schemeClr val="tx1"/>
                </a:solidFill>
                <a:latin typeface="+mn-lt"/>
                <a:ea typeface="+mn-ea"/>
                <a:cs typeface="+mn-cs"/>
              </a:rPr>
              <a:t>—e.g. “flipped”—across a horizontal and a vertical line to create the tessellation.  In the PowerPoint on reflection</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 this series, we will delve more into the mechanics of reflection, but for now it is enough to understand that to reflect means to “flip” a shape.  The pattern resulting from these translations and reflections only uses these two shapes, and contains no overlaps or gaps between them—thus, this is a </a:t>
            </a:r>
            <a:r>
              <a:rPr lang="en-US" sz="1200" u="sng" kern="1200" dirty="0" smtClean="0">
                <a:solidFill>
                  <a:schemeClr val="tx1"/>
                </a:solidFill>
                <a:latin typeface="+mn-lt"/>
                <a:ea typeface="+mn-ea"/>
                <a:cs typeface="+mn-cs"/>
              </a:rPr>
              <a:t>tessellation</a:t>
            </a:r>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CF72C6B-0E68-422A-B55A-30A4827A434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Now you are ready to </a:t>
            </a:r>
            <a:r>
              <a:rPr lang="en-US" sz="1200" b="1" u="sng" kern="1200" dirty="0" smtClean="0">
                <a:solidFill>
                  <a:schemeClr val="tx1"/>
                </a:solidFill>
                <a:latin typeface="+mn-lt"/>
                <a:ea typeface="+mn-ea"/>
                <a:cs typeface="+mn-cs"/>
              </a:rPr>
              <a:t>practice</a:t>
            </a:r>
            <a:r>
              <a:rPr lang="en-US" sz="1200" u="sng" kern="1200" dirty="0" smtClean="0">
                <a:solidFill>
                  <a:schemeClr val="tx1"/>
                </a:solidFill>
                <a:latin typeface="+mn-lt"/>
                <a:ea typeface="+mn-ea"/>
                <a:cs typeface="+mn-cs"/>
              </a:rPr>
              <a:t> your skills of </a:t>
            </a:r>
            <a:r>
              <a:rPr lang="en-US" sz="1200" i="1" u="sng" kern="1200" dirty="0" smtClean="0">
                <a:solidFill>
                  <a:schemeClr val="tx1"/>
                </a:solidFill>
                <a:latin typeface="+mn-lt"/>
                <a:ea typeface="+mn-ea"/>
                <a:cs typeface="+mn-cs"/>
              </a:rPr>
              <a:t>identifying</a:t>
            </a:r>
            <a:r>
              <a:rPr lang="en-US" sz="1200" u="sng" kern="1200" dirty="0" smtClean="0">
                <a:solidFill>
                  <a:schemeClr val="tx1"/>
                </a:solidFill>
                <a:latin typeface="+mn-lt"/>
                <a:ea typeface="+mn-ea"/>
                <a:cs typeface="+mn-cs"/>
              </a:rPr>
              <a:t> the shapes that make up a tessellation and </a:t>
            </a:r>
            <a:r>
              <a:rPr lang="en-US" sz="1200" i="1" u="sng" kern="1200" dirty="0" smtClean="0">
                <a:solidFill>
                  <a:schemeClr val="tx1"/>
                </a:solidFill>
                <a:latin typeface="+mn-lt"/>
                <a:ea typeface="+mn-ea"/>
                <a:cs typeface="+mn-cs"/>
              </a:rPr>
              <a:t>identifying </a:t>
            </a:r>
            <a:r>
              <a:rPr lang="en-US" sz="1200" u="sng" kern="1200" dirty="0" smtClean="0">
                <a:solidFill>
                  <a:schemeClr val="tx1"/>
                </a:solidFill>
                <a:latin typeface="+mn-lt"/>
                <a:ea typeface="+mn-ea"/>
                <a:cs typeface="+mn-cs"/>
              </a:rPr>
              <a:t> how the shapes relate to one another</a:t>
            </a:r>
            <a:r>
              <a:rPr lang="en-US" sz="1200" kern="1200" dirty="0" smtClean="0">
                <a:solidFill>
                  <a:schemeClr val="tx1"/>
                </a:solidFill>
                <a:latin typeface="+mn-lt"/>
                <a:ea typeface="+mn-ea"/>
                <a:cs typeface="+mn-cs"/>
              </a:rPr>
              <a:t> on actual patterns from Alhambra!  </a:t>
            </a:r>
            <a:r>
              <a:rPr lang="en-US" sz="1200" b="1" kern="1200" dirty="0" smtClean="0">
                <a:solidFill>
                  <a:schemeClr val="tx1"/>
                </a:solidFill>
                <a:latin typeface="+mn-lt"/>
                <a:ea typeface="+mn-ea"/>
                <a:cs typeface="+mn-cs"/>
              </a:rPr>
              <a:t>Find the two different shapes within this tessellation from Alhambra and outline one of each with your finger (if using a screen) or a pen.  Are these shapes rotated, translated, reflected—or some combination of one or more of these operations—to produce this pattern?</a:t>
            </a:r>
            <a:endParaRPr lang="en-US" dirty="0"/>
          </a:p>
        </p:txBody>
      </p:sp>
      <p:sp>
        <p:nvSpPr>
          <p:cNvPr id="4" name="Slide Number Placeholder 3"/>
          <p:cNvSpPr>
            <a:spLocks noGrp="1"/>
          </p:cNvSpPr>
          <p:nvPr>
            <p:ph type="sldNum" sz="quarter" idx="10"/>
          </p:nvPr>
        </p:nvSpPr>
        <p:spPr/>
        <p:txBody>
          <a:bodyPr/>
          <a:lstStyle/>
          <a:p>
            <a:fld id="{1CF72C6B-0E68-422A-B55A-30A4827A434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F72C6B-0E68-422A-B55A-30A4827A434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Find the different shapes in the </a:t>
            </a:r>
            <a:r>
              <a:rPr lang="en-US" sz="1200" b="1" i="1" kern="1200" dirty="0" smtClean="0">
                <a:solidFill>
                  <a:schemeClr val="tx1"/>
                </a:solidFill>
                <a:latin typeface="+mn-lt"/>
                <a:ea typeface="+mn-ea"/>
                <a:cs typeface="+mn-cs"/>
              </a:rPr>
              <a:t>two</a:t>
            </a:r>
            <a:r>
              <a:rPr lang="en-US" sz="1200" b="1" kern="1200" dirty="0" smtClean="0">
                <a:solidFill>
                  <a:schemeClr val="tx1"/>
                </a:solidFill>
                <a:latin typeface="+mn-lt"/>
                <a:ea typeface="+mn-ea"/>
                <a:cs typeface="+mn-cs"/>
              </a:rPr>
              <a:t> tessellations (#1 upper border; #2 lower wall) on this wall at Alhambra.  Are these shapes rotated, translated, reflected—or some combination of one or more of these operations—to produce these patterns?</a:t>
            </a:r>
          </a:p>
        </p:txBody>
      </p:sp>
      <p:sp>
        <p:nvSpPr>
          <p:cNvPr id="4" name="Slide Number Placeholder 3"/>
          <p:cNvSpPr>
            <a:spLocks noGrp="1"/>
          </p:cNvSpPr>
          <p:nvPr>
            <p:ph type="sldNum" sz="quarter" idx="10"/>
          </p:nvPr>
        </p:nvSpPr>
        <p:spPr/>
        <p:txBody>
          <a:bodyPr/>
          <a:lstStyle/>
          <a:p>
            <a:fld id="{1CF72C6B-0E68-422A-B55A-30A4827A4348}"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F72C6B-0E68-422A-B55A-30A4827A4348}"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F72C6B-0E68-422A-B55A-30A4827A4348}"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F72C6B-0E68-422A-B55A-30A4827A4348}"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CF72C6B-0E68-422A-B55A-30A4827A4348}"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F72C6B-0E68-422A-B55A-30A4827A4348}" type="slidenum">
              <a:rPr lang="en-US" smtClean="0"/>
              <a:pPr/>
              <a:t>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To begin: What exactly is Islam, and how are we defining Islamic art?  Briefly, </a:t>
            </a:r>
            <a:r>
              <a:rPr lang="en-US" sz="1200" u="sng" kern="1200" dirty="0" smtClean="0">
                <a:solidFill>
                  <a:schemeClr val="tx1"/>
                </a:solidFill>
                <a:latin typeface="+mn-lt"/>
                <a:ea typeface="+mn-ea"/>
                <a:cs typeface="+mn-cs"/>
              </a:rPr>
              <a:t>Islam</a:t>
            </a:r>
            <a:r>
              <a:rPr lang="en-US" sz="1200" kern="1200" dirty="0" smtClean="0">
                <a:solidFill>
                  <a:schemeClr val="tx1"/>
                </a:solidFill>
                <a:latin typeface="+mn-lt"/>
                <a:ea typeface="+mn-ea"/>
                <a:cs typeface="+mn-cs"/>
              </a:rPr>
              <a:t> is a way of life, legal system, and religious code based on the teachings revealed to Muhammad by God in the early 7</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century.  These teachings were recorded by Muhammad and compiled into the text known as the Qur’an.  The Qur’an is the central religious text of Islam—like the Bible is for Christianity.  According to Islamic belief, Muhammad was a prophet of God just as Abraham, Moses, and Jesus were prophets of God.(1)</a:t>
            </a:r>
          </a:p>
          <a:p>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Islam is a </a:t>
            </a:r>
            <a:r>
              <a:rPr lang="en-US" sz="1200" u="sng" kern="1200" dirty="0" smtClean="0">
                <a:solidFill>
                  <a:schemeClr val="tx1"/>
                </a:solidFill>
                <a:latin typeface="+mn-lt"/>
                <a:ea typeface="+mn-ea"/>
                <a:cs typeface="+mn-cs"/>
              </a:rPr>
              <a:t>monotheistic</a:t>
            </a:r>
            <a:r>
              <a:rPr lang="en-US" sz="1200" kern="1200" dirty="0" smtClean="0">
                <a:solidFill>
                  <a:schemeClr val="tx1"/>
                </a:solidFill>
                <a:latin typeface="+mn-lt"/>
                <a:ea typeface="+mn-ea"/>
                <a:cs typeface="+mn-cs"/>
              </a:rPr>
              <a:t> religion, meaning that followers of Islam—called </a:t>
            </a:r>
            <a:r>
              <a:rPr lang="en-US" sz="1200" u="sng" kern="1200" dirty="0" smtClean="0">
                <a:solidFill>
                  <a:schemeClr val="tx1"/>
                </a:solidFill>
                <a:latin typeface="+mn-lt"/>
                <a:ea typeface="+mn-ea"/>
                <a:cs typeface="+mn-cs"/>
              </a:rPr>
              <a:t>Muslims</a:t>
            </a:r>
            <a:r>
              <a:rPr lang="en-US" sz="1200" kern="1200" dirty="0" smtClean="0">
                <a:solidFill>
                  <a:schemeClr val="tx1"/>
                </a:solidFill>
                <a:latin typeface="+mn-lt"/>
                <a:ea typeface="+mn-ea"/>
                <a:cs typeface="+mn-cs"/>
              </a:rPr>
              <a:t>—believe that there is only one god who created the world.  Indeed, the word “Islam” is Arabic for “submission,” meaning that Muslims should live in “submission” to the will of God, who is called “</a:t>
            </a:r>
            <a:r>
              <a:rPr lang="en-US" sz="1200" u="sng" kern="1200" dirty="0" smtClean="0">
                <a:solidFill>
                  <a:schemeClr val="tx1"/>
                </a:solidFill>
                <a:latin typeface="+mn-lt"/>
                <a:ea typeface="+mn-ea"/>
                <a:cs typeface="+mn-cs"/>
              </a:rPr>
              <a:t>Allah</a:t>
            </a:r>
            <a:r>
              <a:rPr lang="en-US" sz="1200" kern="1200" dirty="0" smtClean="0">
                <a:solidFill>
                  <a:schemeClr val="tx1"/>
                </a:solidFill>
                <a:latin typeface="+mn-lt"/>
                <a:ea typeface="+mn-ea"/>
                <a:cs typeface="+mn-cs"/>
              </a:rPr>
              <a:t>.”  Comparatively, Judaism and Christianity are also monotheistic religions, though the precise teachings of each of these religions differ.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When we use the term “</a:t>
            </a:r>
            <a:r>
              <a:rPr lang="en-US" sz="1200" u="sng" kern="1200" dirty="0" smtClean="0">
                <a:solidFill>
                  <a:schemeClr val="tx1"/>
                </a:solidFill>
                <a:latin typeface="+mn-lt"/>
                <a:ea typeface="+mn-ea"/>
                <a:cs typeface="+mn-cs"/>
              </a:rPr>
              <a:t>Islamic art</a:t>
            </a:r>
            <a:r>
              <a:rPr lang="en-US" sz="1200" kern="1200" dirty="0" smtClean="0">
                <a:solidFill>
                  <a:schemeClr val="tx1"/>
                </a:solidFill>
                <a:latin typeface="+mn-lt"/>
                <a:ea typeface="+mn-ea"/>
                <a:cs typeface="+mn-cs"/>
              </a:rPr>
              <a:t>” we are not just talking about art that was created specifically in the service of the Muslim faith.  A prime example of Islamic religious art would be the building and ornamentation of a </a:t>
            </a:r>
            <a:r>
              <a:rPr lang="en-US" sz="1200" u="sng" kern="1200" dirty="0" smtClean="0">
                <a:solidFill>
                  <a:schemeClr val="tx1"/>
                </a:solidFill>
                <a:latin typeface="+mn-lt"/>
                <a:ea typeface="+mn-ea"/>
                <a:cs typeface="+mn-cs"/>
              </a:rPr>
              <a:t>mosque</a:t>
            </a:r>
            <a:r>
              <a:rPr lang="en-US" sz="1200" kern="1200" dirty="0" smtClean="0">
                <a:solidFill>
                  <a:schemeClr val="tx1"/>
                </a:solidFill>
                <a:latin typeface="+mn-lt"/>
                <a:ea typeface="+mn-ea"/>
                <a:cs typeface="+mn-cs"/>
              </a:rPr>
              <a:t>, which is a Muslim place of worship—like a church is for Christians, or a synagogue is for Jews.  Islamic art not only includes religious art, but also more broadly the art and architecture that was “produced in the lands ruled by the Muslims, for Muslim patrons, or created by Muslim artists” from the 7</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century until the current day.</a:t>
            </a:r>
            <a:r>
              <a:rPr lang="en-US" sz="1200" kern="1200" baseline="0" dirty="0" smtClean="0">
                <a:solidFill>
                  <a:schemeClr val="tx1"/>
                </a:solidFill>
                <a:latin typeface="+mn-lt"/>
                <a:ea typeface="+mn-ea"/>
                <a:cs typeface="+mn-cs"/>
              </a:rPr>
              <a:t>(2)</a:t>
            </a:r>
            <a:r>
              <a:rPr lang="en-US" sz="1200" kern="1200" dirty="0" smtClean="0">
                <a:solidFill>
                  <a:schemeClr val="tx1"/>
                </a:solidFill>
                <a:latin typeface="+mn-lt"/>
                <a:ea typeface="+mn-ea"/>
                <a:cs typeface="+mn-cs"/>
              </a:rPr>
              <a:t>  As we will see shortly when we look at the territorial extent of the Islamic Empire, at certain points in history this has encompassed art from a </a:t>
            </a:r>
            <a:r>
              <a:rPr lang="en-US" sz="1200" i="1" kern="1200" dirty="0" smtClean="0">
                <a:solidFill>
                  <a:schemeClr val="tx1"/>
                </a:solidFill>
                <a:latin typeface="+mn-lt"/>
                <a:ea typeface="+mn-ea"/>
                <a:cs typeface="+mn-cs"/>
              </a:rPr>
              <a:t>huge</a:t>
            </a:r>
            <a:r>
              <a:rPr lang="en-US" sz="1200" kern="1200" dirty="0" smtClean="0">
                <a:solidFill>
                  <a:schemeClr val="tx1"/>
                </a:solidFill>
                <a:latin typeface="+mn-lt"/>
                <a:ea typeface="+mn-ea"/>
                <a:cs typeface="+mn-cs"/>
              </a:rPr>
              <a:t> stretch of land across the Middle East, Asia, North Africa, and even Southern Spain.</a:t>
            </a:r>
          </a:p>
          <a:p>
            <a:endParaRPr lang="en-US" sz="1200" kern="1200" dirty="0" smtClean="0">
              <a:solidFill>
                <a:schemeClr val="tx1"/>
              </a:solidFill>
              <a:latin typeface="+mn-lt"/>
              <a:ea typeface="+mn-ea"/>
              <a:cs typeface="+mn-cs"/>
            </a:endParaRPr>
          </a:p>
          <a:p>
            <a:pPr marL="228600" indent="-228600">
              <a:buAutoNum type="arabicParenBoth"/>
            </a:pPr>
            <a:r>
              <a:rPr lang="en-US" sz="1200" kern="1200" dirty="0" smtClean="0">
                <a:solidFill>
                  <a:schemeClr val="tx1"/>
                </a:solidFill>
                <a:latin typeface="+mn-lt"/>
                <a:ea typeface="+mn-ea"/>
                <a:cs typeface="+mn-cs"/>
              </a:rPr>
              <a:t>Paragraph adapted from the Metropolitan Museum of Art handout “Islamic Art and Geometric Design: Activities for Learning,” pg. 10. </a:t>
            </a:r>
            <a:r>
              <a:rPr lang="en-US" sz="1200" u="sng" kern="1200" dirty="0" smtClean="0">
                <a:solidFill>
                  <a:schemeClr val="tx1"/>
                </a:solidFill>
                <a:latin typeface="+mn-lt"/>
                <a:ea typeface="+mn-ea"/>
                <a:cs typeface="+mn-cs"/>
                <a:hlinkClick r:id="rId3"/>
              </a:rPr>
              <a:t>https://www.metmuseum.org/-/media/files/learn/for-educators/publications-for-educators/islamic_art_and_geometric_design.pdf</a:t>
            </a:r>
            <a:r>
              <a:rPr lang="en-US" sz="1200" kern="1200" dirty="0" smtClean="0">
                <a:solidFill>
                  <a:schemeClr val="tx1"/>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(2) Metropolitan Museum of Art “The Nature of Islamic Art” by the Department of Islamic Art, 2001. </a:t>
            </a:r>
            <a:r>
              <a:rPr lang="en-US" sz="1200" u="sng" kern="1200" dirty="0" smtClean="0">
                <a:solidFill>
                  <a:schemeClr val="tx1"/>
                </a:solidFill>
                <a:latin typeface="+mn-lt"/>
                <a:ea typeface="+mn-ea"/>
                <a:cs typeface="+mn-cs"/>
                <a:hlinkClick r:id="rId4"/>
              </a:rPr>
              <a:t>https://www.metmuseum.org/toah/hd/orna/hd_orna.htm</a:t>
            </a:r>
            <a:r>
              <a:rPr lang="en-US" sz="1200" kern="120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1CF72C6B-0E68-422A-B55A-30A4827A434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this map we can see the lands ruled by the Islamic Empire at the height of its territorial expanse, around the middle of the 8</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century.  It includes the area of modern-day Uzbekistan, Turkmenistan, Afghanistan, Pakistan, and Iran to the far left, Iraq, Syria, Saudi Arabia, Yemen, and parts of Turkey on the Arabian Peninsula, parts of Egypt, Libya, Tunisia, Algeria and Morocco in Northern Africa, and even some of Spain and Portugal on the Iberian Peninsula to the right.  However, many of these lands already had their own artistic traditions </a:t>
            </a:r>
            <a:r>
              <a:rPr lang="en-US" sz="1200" i="1" kern="1200" dirty="0" smtClean="0">
                <a:solidFill>
                  <a:schemeClr val="tx1"/>
                </a:solidFill>
                <a:latin typeface="+mn-lt"/>
                <a:ea typeface="+mn-ea"/>
                <a:cs typeface="+mn-cs"/>
              </a:rPr>
              <a:t>before</a:t>
            </a:r>
            <a:r>
              <a:rPr lang="en-US" sz="1200" kern="1200" dirty="0" smtClean="0">
                <a:solidFill>
                  <a:schemeClr val="tx1"/>
                </a:solidFill>
                <a:latin typeface="+mn-lt"/>
                <a:ea typeface="+mn-ea"/>
                <a:cs typeface="+mn-cs"/>
              </a:rPr>
              <a:t> they were conquered by the Islamic Empire in the 8</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century.  Therefore, it was often the case that “Islamic” art adopted some </a:t>
            </a:r>
            <a:r>
              <a:rPr lang="en-US" sz="1200" i="1" kern="1200" dirty="0" smtClean="0">
                <a:solidFill>
                  <a:schemeClr val="tx1"/>
                </a:solidFill>
                <a:latin typeface="+mn-lt"/>
                <a:ea typeface="+mn-ea"/>
                <a:cs typeface="+mn-cs"/>
              </a:rPr>
              <a:t>preexisting</a:t>
            </a:r>
            <a:r>
              <a:rPr lang="en-US" sz="1200" kern="1200" dirty="0" smtClean="0">
                <a:solidFill>
                  <a:schemeClr val="tx1"/>
                </a:solidFill>
                <a:latin typeface="+mn-lt"/>
                <a:ea typeface="+mn-ea"/>
                <a:cs typeface="+mn-cs"/>
              </a:rPr>
              <a:t> traditions and knowledge from local environments as the religion and culture spread.(3)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we talk about the Islamic Empire, not only are we talking about an enormous swath of lands and peoples, but a huge span of </a:t>
            </a:r>
            <a:r>
              <a:rPr lang="en-US" sz="1200" i="1" kern="1200" dirty="0" smtClean="0">
                <a:solidFill>
                  <a:schemeClr val="tx1"/>
                </a:solidFill>
                <a:latin typeface="+mn-lt"/>
                <a:ea typeface="+mn-ea"/>
                <a:cs typeface="+mn-cs"/>
              </a:rPr>
              <a:t>time</a:t>
            </a:r>
            <a:r>
              <a:rPr lang="en-US" sz="1200" kern="1200" dirty="0" smtClean="0">
                <a:solidFill>
                  <a:schemeClr val="tx1"/>
                </a:solidFill>
                <a:latin typeface="+mn-lt"/>
                <a:ea typeface="+mn-ea"/>
                <a:cs typeface="+mn-cs"/>
              </a:rPr>
              <a:t> as well.  Beginning in the early 7</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century, the last Islamic Empire—the </a:t>
            </a:r>
            <a:r>
              <a:rPr lang="en-US" sz="1200" u="sng" kern="1200" dirty="0" smtClean="0">
                <a:solidFill>
                  <a:schemeClr val="tx1"/>
                </a:solidFill>
                <a:latin typeface="+mn-lt"/>
                <a:ea typeface="+mn-ea"/>
                <a:cs typeface="+mn-cs"/>
              </a:rPr>
              <a:t>Ottoman Empire</a:t>
            </a:r>
            <a:r>
              <a:rPr lang="en-US" sz="1200" kern="1200" dirty="0" smtClean="0">
                <a:solidFill>
                  <a:schemeClr val="tx1"/>
                </a:solidFill>
                <a:latin typeface="+mn-lt"/>
                <a:ea typeface="+mn-ea"/>
                <a:cs typeface="+mn-cs"/>
              </a:rPr>
              <a:t>—was only dissolved after the end of World War I, in 1922.  Even though the Islamic Empire no longer exists today, we still include contemporary art and architecture produced in lands previously ruled by the Islamic Empire or by people from those lands, for Muslim patrons, or by Muslim artists generally under the category of “Islamic art.”  So this is quite a number of objects!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(3)</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Metropolitan Museum of Art “The Nature of Islamic Art” by the Department of Islamic Art, 2001. </a:t>
            </a:r>
            <a:r>
              <a:rPr lang="en-US" sz="1200" u="sng" kern="1200" dirty="0" smtClean="0">
                <a:solidFill>
                  <a:schemeClr val="tx1"/>
                </a:solidFill>
                <a:latin typeface="+mn-lt"/>
                <a:ea typeface="+mn-ea"/>
                <a:cs typeface="+mn-cs"/>
                <a:hlinkClick r:id="rId3"/>
              </a:rPr>
              <a:t>https://www.metmuseum.org/toah/hd/orna/hd_orna.htm</a:t>
            </a:r>
            <a:r>
              <a:rPr lang="en-US" sz="1200" kern="120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1CF72C6B-0E68-422A-B55A-30A4827A434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we have discussed, the Islamic Empire had a huge geographic spread and a long history.  Even so—indeed, remarkably so—“Islamic Art” for the most part remains recognizable and unifying.(4)  One of the key characteristics of Islamic Art, especially Islamic art produced between the 8</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and the 15</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century, is the extensive use of </a:t>
            </a:r>
            <a:r>
              <a:rPr lang="en-US" sz="1200" u="sng" kern="1200" dirty="0" smtClean="0">
                <a:solidFill>
                  <a:schemeClr val="tx1"/>
                </a:solidFill>
                <a:latin typeface="+mn-lt"/>
                <a:ea typeface="+mn-ea"/>
                <a:cs typeface="+mn-cs"/>
              </a:rPr>
              <a:t>geometric patterning</a:t>
            </a:r>
            <a:r>
              <a:rPr lang="en-US"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(4)</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Metropolitan Museum of Art “The Nature of Islamic Art” by the Department of Islamic Art, 2001. </a:t>
            </a:r>
            <a:r>
              <a:rPr lang="en-US" sz="1200" u="sng" kern="1200" dirty="0" smtClean="0">
                <a:solidFill>
                  <a:schemeClr val="tx1"/>
                </a:solidFill>
                <a:latin typeface="+mn-lt"/>
                <a:ea typeface="+mn-ea"/>
                <a:cs typeface="+mn-cs"/>
                <a:hlinkClick r:id="rId3"/>
              </a:rPr>
              <a:t>https://www.metmuseum.org/toah/hd/orna/hd_orna.htm</a:t>
            </a:r>
            <a:r>
              <a:rPr lang="en-US" sz="1200" kern="120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1CF72C6B-0E68-422A-B55A-30A4827A434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Four basic shapes are used in Islamic art to form more complicated patterns: circles, squares, stars, and multisided polygons.(5)  A </a:t>
            </a:r>
            <a:r>
              <a:rPr lang="en-US" sz="1200" u="sng" kern="1200" dirty="0" smtClean="0">
                <a:solidFill>
                  <a:schemeClr val="tx1"/>
                </a:solidFill>
                <a:latin typeface="+mn-lt"/>
                <a:ea typeface="+mn-ea"/>
                <a:cs typeface="+mn-cs"/>
              </a:rPr>
              <a:t>polygon</a:t>
            </a:r>
            <a:r>
              <a:rPr lang="en-US" sz="1200" kern="1200" dirty="0" smtClean="0">
                <a:solidFill>
                  <a:schemeClr val="tx1"/>
                </a:solidFill>
                <a:latin typeface="+mn-lt"/>
                <a:ea typeface="+mn-ea"/>
                <a:cs typeface="+mn-cs"/>
              </a:rPr>
              <a:t> is a two-dimensional figure with at least three straight sides and angles, and therefore includes a number of shapes: from triangles to hexagons, among others.</a:t>
            </a:r>
            <a:r>
              <a:rPr lang="en-US"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Take a minute to look at these two tile patterns.  The one to the left is a tile pattern from Marrakech in Morocco.  The pattern to the left is a 13</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or 14</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century tile panel from </a:t>
            </a:r>
            <a:r>
              <a:rPr lang="en-US" sz="1200" kern="1200" dirty="0" err="1" smtClean="0">
                <a:solidFill>
                  <a:schemeClr val="tx1"/>
                </a:solidFill>
                <a:latin typeface="+mn-lt"/>
                <a:ea typeface="+mn-ea"/>
                <a:cs typeface="+mn-cs"/>
              </a:rPr>
              <a:t>Nishapur</a:t>
            </a:r>
            <a:r>
              <a:rPr lang="en-US" sz="1200" kern="1200" dirty="0" smtClean="0">
                <a:solidFill>
                  <a:schemeClr val="tx1"/>
                </a:solidFill>
                <a:latin typeface="+mn-lt"/>
                <a:ea typeface="+mn-ea"/>
                <a:cs typeface="+mn-cs"/>
              </a:rPr>
              <a:t>, Iran.  </a:t>
            </a:r>
            <a:r>
              <a:rPr lang="en-US" sz="1200" b="1" kern="1200" dirty="0" smtClean="0">
                <a:solidFill>
                  <a:schemeClr val="tx1"/>
                </a:solidFill>
                <a:latin typeface="+mn-lt"/>
                <a:ea typeface="+mn-ea"/>
                <a:cs typeface="+mn-cs"/>
              </a:rPr>
              <a:t>What shapes can you identify in each of these tile patterns?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i="1" u="sng" kern="1200" dirty="0" smtClean="0">
                <a:solidFill>
                  <a:schemeClr val="tx1"/>
                </a:solidFill>
                <a:latin typeface="+mn-lt"/>
                <a:ea typeface="+mn-ea"/>
                <a:cs typeface="+mn-cs"/>
              </a:rPr>
              <a:t>Answer</a:t>
            </a:r>
            <a:r>
              <a:rPr lang="en-US" sz="1200" b="1" kern="1200" dirty="0" smtClean="0">
                <a:solidFill>
                  <a:schemeClr val="tx1"/>
                </a:solidFill>
                <a:latin typeface="+mn-lt"/>
                <a:ea typeface="+mn-ea"/>
                <a:cs typeface="+mn-cs"/>
              </a:rPr>
              <a:t>: </a:t>
            </a:r>
            <a:r>
              <a:rPr lang="en-US" sz="1200" b="1" kern="1200" baseline="0" dirty="0" smtClean="0">
                <a:solidFill>
                  <a:schemeClr val="tx1"/>
                </a:solidFill>
                <a:latin typeface="+mn-lt"/>
                <a:ea typeface="+mn-ea"/>
                <a:cs typeface="+mn-cs"/>
              </a:rPr>
              <a:t>(left) </a:t>
            </a:r>
            <a:r>
              <a:rPr lang="en-US" sz="1200" b="1" kern="1200" baseline="0" dirty="0" smtClean="0">
                <a:solidFill>
                  <a:schemeClr val="tx1"/>
                </a:solidFill>
                <a:latin typeface="+mn-lt"/>
                <a:ea typeface="+mn-ea"/>
                <a:cs typeface="+mn-cs"/>
              </a:rPr>
              <a:t>squares, rectangles, triangles, rhombuses, eight-pointed stars, etc</a:t>
            </a:r>
            <a:r>
              <a:rPr lang="en-US" sz="1200" b="1" kern="1200" baseline="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 (right)</a:t>
            </a:r>
            <a:r>
              <a:rPr lang="en-US" sz="1200" b="1" kern="1200" baseline="0" dirty="0" smtClean="0">
                <a:solidFill>
                  <a:schemeClr val="tx1"/>
                </a:solidFill>
                <a:latin typeface="+mn-lt"/>
                <a:ea typeface="+mn-ea"/>
                <a:cs typeface="+mn-cs"/>
              </a:rPr>
              <a:t> six-pointed stars (or </a:t>
            </a:r>
            <a:r>
              <a:rPr lang="en-US" sz="1200" b="1" i="0" kern="1200" baseline="0" dirty="0" smtClean="0">
                <a:solidFill>
                  <a:schemeClr val="tx1"/>
                </a:solidFill>
                <a:latin typeface="+mn-lt"/>
                <a:ea typeface="+mn-ea"/>
                <a:cs typeface="+mn-cs"/>
              </a:rPr>
              <a:t>hexagram</a:t>
            </a:r>
            <a:r>
              <a:rPr lang="en-US" sz="1200" b="1" kern="1200" baseline="0" dirty="0" smtClean="0">
                <a:solidFill>
                  <a:schemeClr val="tx1"/>
                </a:solidFill>
                <a:latin typeface="+mn-lt"/>
                <a:ea typeface="+mn-ea"/>
                <a:cs typeface="+mn-cs"/>
              </a:rPr>
              <a:t>), hexagons.</a:t>
            </a:r>
            <a:endParaRPr lang="en-US"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(5) Metropolitan Museum of Art handout “Islamic Art and Geometric Design: Activities for Learning,” pg. 10. </a:t>
            </a:r>
            <a:r>
              <a:rPr lang="en-US" sz="1200" u="sng" kern="1200" dirty="0" smtClean="0">
                <a:solidFill>
                  <a:schemeClr val="tx1"/>
                </a:solidFill>
                <a:latin typeface="+mn-lt"/>
                <a:ea typeface="+mn-ea"/>
                <a:cs typeface="+mn-cs"/>
                <a:hlinkClick r:id="rId3"/>
              </a:rPr>
              <a:t>https://www.metmuseum.org/-/media/files/learn/for-educators/publications-for-educators/islamic_art_and_geometric_design.pdf</a:t>
            </a:r>
            <a:r>
              <a:rPr lang="en-US" sz="1200" kern="120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1CF72C6B-0E68-422A-B55A-30A4827A434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Although geometric patterning reached a pinnacle in the Islamic world, the sources for the shapes and patterns existed in late antiquity, among the Greeks, Romans, and </a:t>
            </a:r>
            <a:r>
              <a:rPr lang="en-US" sz="1200" kern="1200" dirty="0" err="1" smtClean="0">
                <a:solidFill>
                  <a:schemeClr val="tx1"/>
                </a:solidFill>
                <a:latin typeface="+mn-lt"/>
                <a:ea typeface="+mn-ea"/>
                <a:cs typeface="+mn-cs"/>
              </a:rPr>
              <a:t>Sasanians</a:t>
            </a:r>
            <a:r>
              <a:rPr lang="en-US" sz="1200" kern="1200" dirty="0" smtClean="0">
                <a:solidFill>
                  <a:schemeClr val="tx1"/>
                </a:solidFill>
                <a:latin typeface="+mn-lt"/>
                <a:ea typeface="+mn-ea"/>
                <a:cs typeface="+mn-cs"/>
              </a:rPr>
              <a:t> from Iran.(6)  Here you can see examples of Roman geometric tile patterning dating from between the 2</a:t>
            </a:r>
            <a:r>
              <a:rPr lang="en-US" sz="1200" kern="1200" baseline="30000" dirty="0" smtClean="0">
                <a:solidFill>
                  <a:schemeClr val="tx1"/>
                </a:solidFill>
                <a:latin typeface="+mn-lt"/>
                <a:ea typeface="+mn-ea"/>
                <a:cs typeface="+mn-cs"/>
              </a:rPr>
              <a:t>nd</a:t>
            </a:r>
            <a:r>
              <a:rPr lang="en-US" sz="1200" kern="1200" dirty="0" smtClean="0">
                <a:solidFill>
                  <a:schemeClr val="tx1"/>
                </a:solidFill>
                <a:latin typeface="+mn-lt"/>
                <a:ea typeface="+mn-ea"/>
                <a:cs typeface="+mn-cs"/>
              </a:rPr>
              <a:t> to the 4</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century.  Notice how they have also used circles and polygons in their mosaic patterning, just like the shapes that are used in Islamic art nearly 400 years later.</a:t>
            </a:r>
            <a:r>
              <a:rPr lang="en-US" dirty="0" smtClean="0"/>
              <a:t>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smtClean="0">
                <a:solidFill>
                  <a:schemeClr val="tx1"/>
                </a:solidFill>
                <a:latin typeface="+mn-lt"/>
                <a:ea typeface="+mn-ea"/>
                <a:cs typeface="+mn-cs"/>
              </a:rPr>
              <a:t>(6) Metropolitan Museum of Art, “Geometric Patterns in Islamic Art” by the Department of Islamic Art, 2001. </a:t>
            </a:r>
            <a:r>
              <a:rPr lang="en-US" sz="1200" u="sng" kern="1200" dirty="0" smtClean="0">
                <a:solidFill>
                  <a:schemeClr val="tx1"/>
                </a:solidFill>
                <a:latin typeface="+mn-lt"/>
                <a:ea typeface="+mn-ea"/>
                <a:cs typeface="+mn-cs"/>
                <a:hlinkClick r:id="rId3"/>
              </a:rPr>
              <a:t>https://www.metmuseum.org/toah/hd/geom/hd_geom.htm</a:t>
            </a:r>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1CF72C6B-0E68-422A-B55A-30A4827A4348}"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What made complex geometric patterning </a:t>
            </a:r>
            <a:r>
              <a:rPr lang="en-US" sz="1200" i="1" kern="1200" dirty="0" smtClean="0">
                <a:solidFill>
                  <a:schemeClr val="tx1"/>
                </a:solidFill>
                <a:latin typeface="+mn-lt"/>
                <a:ea typeface="+mn-ea"/>
                <a:cs typeface="+mn-cs"/>
              </a:rPr>
              <a:t>possible</a:t>
            </a:r>
            <a:r>
              <a:rPr lang="en-US" sz="1200" kern="1200" dirty="0" smtClean="0">
                <a:solidFill>
                  <a:schemeClr val="tx1"/>
                </a:solidFill>
                <a:latin typeface="+mn-lt"/>
                <a:ea typeface="+mn-ea"/>
                <a:cs typeface="+mn-cs"/>
              </a:rPr>
              <a:t> in the Islamic world?  As we just discussed, these artisans firstly adopted basic shapes and principles from previous artistic traditions—like the Roman Empire.  But in Islamic arts they not only appropriated elements of previous artistic traditions, but also greatly elaborated on them to form much more complex geometric designs.(7)  This was made possible by the numerous developments in mathematics made by Muslim researchers during the 9</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and 10</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centuries.  One such famous mathematician was Al-</a:t>
            </a:r>
            <a:r>
              <a:rPr lang="en-US" sz="1200" kern="1200" dirty="0" err="1" smtClean="0">
                <a:solidFill>
                  <a:schemeClr val="tx1"/>
                </a:solidFill>
                <a:latin typeface="+mn-lt"/>
                <a:ea typeface="+mn-ea"/>
                <a:cs typeface="+mn-cs"/>
              </a:rPr>
              <a:t>Khwārizmī</a:t>
            </a:r>
            <a:r>
              <a:rPr lang="en-US" sz="1200" kern="1200" dirty="0" smtClean="0">
                <a:solidFill>
                  <a:schemeClr val="tx1"/>
                </a:solidFill>
                <a:latin typeface="+mn-lt"/>
                <a:ea typeface="+mn-ea"/>
                <a:cs typeface="+mn-cs"/>
              </a:rPr>
              <a:t> (pictured here in a USSR postage stamp from 1983), who is considered the father of modern algebra.  Building on the discovery of new geometric principles, and using only a compass and a ruler, artisans in the Islamic Empire could create patterns so mathematically complex that we are </a:t>
            </a:r>
            <a:r>
              <a:rPr lang="en-US" sz="1200" i="1" kern="1200" dirty="0" smtClean="0">
                <a:solidFill>
                  <a:schemeClr val="tx1"/>
                </a:solidFill>
                <a:latin typeface="+mn-lt"/>
                <a:ea typeface="+mn-ea"/>
                <a:cs typeface="+mn-cs"/>
              </a:rPr>
              <a:t>still</a:t>
            </a:r>
            <a:r>
              <a:rPr lang="en-US" sz="1200" kern="1200" dirty="0" smtClean="0">
                <a:solidFill>
                  <a:schemeClr val="tx1"/>
                </a:solidFill>
                <a:latin typeface="+mn-lt"/>
                <a:ea typeface="+mn-ea"/>
                <a:cs typeface="+mn-cs"/>
              </a:rPr>
              <a:t> trying to unravel their secrets.</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(7) Metropolitan Museum of Art, “Geometric Patterns in Islamic Art” by the Department of Islamic Art, 2001. </a:t>
            </a:r>
            <a:r>
              <a:rPr lang="en-US" sz="1200" u="sng" kern="1200" dirty="0" smtClean="0">
                <a:solidFill>
                  <a:schemeClr val="tx1"/>
                </a:solidFill>
                <a:latin typeface="+mn-lt"/>
                <a:ea typeface="+mn-ea"/>
                <a:cs typeface="+mn-cs"/>
                <a:hlinkClick r:id="rId3"/>
              </a:rPr>
              <a:t>https://www.metmuseum.org/toah/hd/geom/hd_geom.htm</a:t>
            </a:r>
            <a:r>
              <a:rPr lang="en-US" sz="1200" kern="120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1CF72C6B-0E68-422A-B55A-30A4827A434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D5A0B8-005D-4C4D-82FF-1484F7297BE5}"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92919-849F-463D-A7F4-8FBF25AA85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D5A0B8-005D-4C4D-82FF-1484F7297BE5}"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92919-849F-463D-A7F4-8FBF25AA85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D5A0B8-005D-4C4D-82FF-1484F7297BE5}"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92919-849F-463D-A7F4-8FBF25AA85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D5A0B8-005D-4C4D-82FF-1484F7297BE5}"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92919-849F-463D-A7F4-8FBF25AA85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D5A0B8-005D-4C4D-82FF-1484F7297BE5}" type="datetimeFigureOut">
              <a:rPr lang="en-US" smtClean="0"/>
              <a:pPr/>
              <a:t>10/15/2020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292919-849F-463D-A7F4-8FBF25AA85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D5A0B8-005D-4C4D-82FF-1484F7297BE5}" type="datetimeFigureOut">
              <a:rPr lang="en-US" smtClean="0"/>
              <a:pPr/>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92919-849F-463D-A7F4-8FBF25AA85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1D5A0B8-005D-4C4D-82FF-1484F7297BE5}" type="datetimeFigureOut">
              <a:rPr lang="en-US" smtClean="0"/>
              <a:pPr/>
              <a:t>10/15/2020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292919-849F-463D-A7F4-8FBF25AA85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D5A0B8-005D-4C4D-82FF-1484F7297BE5}" type="datetimeFigureOut">
              <a:rPr lang="en-US" smtClean="0"/>
              <a:pPr/>
              <a:t>10/15/2020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292919-849F-463D-A7F4-8FBF25AA85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D5A0B8-005D-4C4D-82FF-1484F7297BE5}" type="datetimeFigureOut">
              <a:rPr lang="en-US" smtClean="0"/>
              <a:pPr/>
              <a:t>10/15/2020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292919-849F-463D-A7F4-8FBF25AA85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D5A0B8-005D-4C4D-82FF-1484F7297BE5}" type="datetimeFigureOut">
              <a:rPr lang="en-US" smtClean="0"/>
              <a:pPr/>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92919-849F-463D-A7F4-8FBF25AA85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D5A0B8-005D-4C4D-82FF-1484F7297BE5}" type="datetimeFigureOut">
              <a:rPr lang="en-US" smtClean="0"/>
              <a:pPr/>
              <a:t>10/15/2020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292919-849F-463D-A7F4-8FBF25AA85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5A0B8-005D-4C4D-82FF-1484F7297BE5}" type="datetimeFigureOut">
              <a:rPr lang="en-US" smtClean="0"/>
              <a:pPr/>
              <a:t>10/15/2020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92919-849F-463D-A7F4-8FBF25AA854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en.wikipedia.org/wiki/Tessellation" TargetMode="External"/><Relationship Id="rId3" Type="http://schemas.openxmlformats.org/officeDocument/2006/relationships/hyperlink" Target="https://en.wikipedia.org/wiki/Tomb_of_Hafez" TargetMode="External"/><Relationship Id="rId7" Type="http://schemas.openxmlformats.org/officeDocument/2006/relationships/hyperlink" Target="https://www.khanacademy.org/humanities/world-history/medieval-times/spread-of-islam/a/the-rise-of-islamic-empires-and-states"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s://depositphotos.com/8443908/stock-photo-ali-ben-youssef-madrassa-in.html" TargetMode="External"/><Relationship Id="rId11" Type="http://schemas.openxmlformats.org/officeDocument/2006/relationships/hyperlink" Target="https://nl.pinterest.com/pin/350506783480573194/" TargetMode="External"/><Relationship Id="rId5" Type="http://schemas.openxmlformats.org/officeDocument/2006/relationships/hyperlink" Target="https://www.metmuseum.org/art/collection/search/450453" TargetMode="External"/><Relationship Id="rId10" Type="http://schemas.openxmlformats.org/officeDocument/2006/relationships/hyperlink" Target="https://en.wikipedia.org/wiki/Roman_Forum" TargetMode="External"/><Relationship Id="rId4" Type="http://schemas.openxmlformats.org/officeDocument/2006/relationships/hyperlink" Target="https://www.architecturaldigest.com/gallery/100-most-iconic-islamic-houses-worship" TargetMode="External"/><Relationship Id="rId9" Type="http://schemas.openxmlformats.org/officeDocument/2006/relationships/hyperlink" Target="https://www.metmuseum.org/learn/educators/curriculum-resources/art-of-the-islamic-world/unit-three/featured-works-of-art/image-1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hyperlink" Target="https://www.metmuseum.org/art/collection/search/452102" TargetMode="External"/><Relationship Id="rId13" Type="http://schemas.openxmlformats.org/officeDocument/2006/relationships/hyperlink" Target="https://en.wikipedia.org/wiki/Alhambra" TargetMode="External"/><Relationship Id="rId3" Type="http://schemas.openxmlformats.org/officeDocument/2006/relationships/hyperlink" Target="https://www.metmuseum.org/art/collection/search/253565" TargetMode="External"/><Relationship Id="rId7" Type="http://schemas.openxmlformats.org/officeDocument/2006/relationships/hyperlink" Target="https://www.metmuseum.org/art/collection/search/451805" TargetMode="External"/><Relationship Id="rId12" Type="http://schemas.openxmlformats.org/officeDocument/2006/relationships/hyperlink" Target="http://mathengaged.org/resources/activities/art-projects/tessellations/"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s://www.britannica.com/biography/al-Khwarizmi" TargetMode="External"/><Relationship Id="rId11" Type="http://schemas.openxmlformats.org/officeDocument/2006/relationships/hyperlink" Target="http://blog.stephens.edu/arh101glossary/?glossary=tessera" TargetMode="External"/><Relationship Id="rId5" Type="http://schemas.openxmlformats.org/officeDocument/2006/relationships/hyperlink" Target="https://www.canstockphoto.com/roman-mosaic-0703296.html" TargetMode="External"/><Relationship Id="rId15" Type="http://schemas.openxmlformats.org/officeDocument/2006/relationships/hyperlink" Target="https://mathstat.slu.edu/escher/index.php/The_Alhambra_and_The_Alcazar_(Spain)" TargetMode="External"/><Relationship Id="rId10" Type="http://schemas.openxmlformats.org/officeDocument/2006/relationships/hyperlink" Target="https://www.metmuseum.org/art/collection/search/448232" TargetMode="External"/><Relationship Id="rId4" Type="http://schemas.openxmlformats.org/officeDocument/2006/relationships/hyperlink" Target="https://commons.wikimedia.org/wiki/File:Roman_geometric_mosaic.jpg" TargetMode="External"/><Relationship Id="rId9" Type="http://schemas.openxmlformats.org/officeDocument/2006/relationships/hyperlink" Target="https://www.metmuseum.org/art/collection/search/449599" TargetMode="External"/><Relationship Id="rId14" Type="http://schemas.openxmlformats.org/officeDocument/2006/relationships/hyperlink" Target="https://steemit.com/steemstem/@highonthehog/alhambra-tessellating-patterns-in-islamic-ar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2286000"/>
          </a:xfrm>
        </p:spPr>
        <p:txBody>
          <a:bodyPr>
            <a:noAutofit/>
          </a:bodyPr>
          <a:lstStyle/>
          <a:p>
            <a:r>
              <a:rPr lang="en-US" sz="4800" b="1" dirty="0" smtClean="0">
                <a:ea typeface="Cambria Math" pitchFamily="18" charset="0"/>
              </a:rPr>
              <a:t>TESSELLATIONS</a:t>
            </a:r>
            <a:r>
              <a:rPr lang="en-US" sz="4800" dirty="0" smtClean="0">
                <a:ea typeface="Cambria Math" pitchFamily="18" charset="0"/>
              </a:rPr>
              <a:t>:</a:t>
            </a:r>
            <a:br>
              <a:rPr lang="en-US" sz="4800" dirty="0" smtClean="0">
                <a:ea typeface="Cambria Math" pitchFamily="18" charset="0"/>
              </a:rPr>
            </a:br>
            <a:r>
              <a:rPr lang="en-US" sz="4800" dirty="0" smtClean="0">
                <a:ea typeface="Cambria Math" pitchFamily="18" charset="0"/>
              </a:rPr>
              <a:t>Geometry and Art in Islamic Tile Work</a:t>
            </a:r>
            <a:endParaRPr lang="en-US" sz="4800" dirty="0">
              <a:ea typeface="Cambria Math" pitchFamily="18" charset="0"/>
            </a:endParaRPr>
          </a:p>
        </p:txBody>
      </p:sp>
      <p:pic>
        <p:nvPicPr>
          <p:cNvPr id="3" name="Picture 2" descr="C:\Users\Molly\Downloads\UC_Riverside_Horiz_WhtBG-GFPA.jpg"/>
          <p:cNvPicPr/>
          <p:nvPr/>
        </p:nvPicPr>
        <p:blipFill>
          <a:blip r:embed="rId3" cstate="print"/>
          <a:srcRect/>
          <a:stretch>
            <a:fillRect/>
          </a:stretch>
        </p:blipFill>
        <p:spPr bwMode="auto">
          <a:xfrm>
            <a:off x="838200" y="304800"/>
            <a:ext cx="7543800" cy="1248384"/>
          </a:xfrm>
          <a:prstGeom prst="rect">
            <a:avLst/>
          </a:prstGeom>
          <a:noFill/>
          <a:ln w="76200">
            <a:solidFill>
              <a:srgbClr val="003399"/>
            </a:solid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3962400" cy="5410199"/>
          </a:xfrm>
        </p:spPr>
        <p:txBody>
          <a:bodyPr>
            <a:normAutofit fontScale="92500"/>
          </a:bodyPr>
          <a:lstStyle/>
          <a:p>
            <a:r>
              <a:rPr lang="en-US" dirty="0" smtClean="0"/>
              <a:t>Qur’an prohibition on </a:t>
            </a:r>
            <a:r>
              <a:rPr lang="en-US" u="sng" dirty="0" smtClean="0"/>
              <a:t>idolatry</a:t>
            </a:r>
            <a:r>
              <a:rPr lang="en-US" dirty="0" smtClean="0"/>
              <a:t> (e.g. the worship of cult images)</a:t>
            </a:r>
          </a:p>
          <a:p>
            <a:r>
              <a:rPr lang="en-US" dirty="0" smtClean="0"/>
              <a:t>Importance of </a:t>
            </a:r>
            <a:r>
              <a:rPr lang="en-US" u="sng" dirty="0" smtClean="0"/>
              <a:t>unity, logic, and order</a:t>
            </a:r>
          </a:p>
          <a:p>
            <a:r>
              <a:rPr lang="en-US" dirty="0" smtClean="0"/>
              <a:t>Geometric pattern as a means to </a:t>
            </a:r>
            <a:r>
              <a:rPr lang="en-US" u="sng" dirty="0" smtClean="0"/>
              <a:t>spiritual contemplation</a:t>
            </a:r>
            <a:r>
              <a:rPr lang="en-US" dirty="0" smtClean="0"/>
              <a:t> of the infinity and perfection of Allah</a:t>
            </a:r>
          </a:p>
        </p:txBody>
      </p:sp>
      <p:sp>
        <p:nvSpPr>
          <p:cNvPr id="4" name="Title 1"/>
          <p:cNvSpPr txBox="1">
            <a:spLocks/>
          </p:cNvSpPr>
          <p:nvPr/>
        </p:nvSpPr>
        <p:spPr>
          <a:xfrm>
            <a:off x="457200" y="762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Religious-Cultural Significance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32770" name="Picture 2" descr="Symmetry in Islamic Art"/>
          <p:cNvPicPr>
            <a:picLocks noChangeAspect="1" noChangeArrowheads="1"/>
          </p:cNvPicPr>
          <p:nvPr/>
        </p:nvPicPr>
        <p:blipFill>
          <a:blip r:embed="rId3" cstate="print"/>
          <a:srcRect/>
          <a:stretch>
            <a:fillRect/>
          </a:stretch>
        </p:blipFill>
        <p:spPr bwMode="auto">
          <a:xfrm>
            <a:off x="4310744" y="1371600"/>
            <a:ext cx="4659086" cy="407670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Cut-Glass Cup, Glass, colorless with a green tinge; blown, cut "/>
          <p:cNvPicPr>
            <a:picLocks noChangeAspect="1" noChangeArrowheads="1"/>
          </p:cNvPicPr>
          <p:nvPr/>
        </p:nvPicPr>
        <p:blipFill>
          <a:blip r:embed="rId3" cstate="print"/>
          <a:srcRect/>
          <a:stretch>
            <a:fillRect/>
          </a:stretch>
        </p:blipFill>
        <p:spPr bwMode="auto">
          <a:xfrm>
            <a:off x="152400" y="228600"/>
            <a:ext cx="3003539" cy="2895599"/>
          </a:xfrm>
          <a:prstGeom prst="rect">
            <a:avLst/>
          </a:prstGeom>
          <a:noFill/>
        </p:spPr>
      </p:pic>
      <p:pic>
        <p:nvPicPr>
          <p:cNvPr id="33796" name="Picture 4" descr="Damascus Room, Wood (poplar) with gesso relief, gold and tin leaf, glazes and paint; wood (cypress, poplar, and mulberry), mother-of-pearl, marble and other stones, stucco with glass, plaster ceramic tiles, iron, brass "/>
          <p:cNvPicPr>
            <a:picLocks noChangeAspect="1" noChangeArrowheads="1"/>
          </p:cNvPicPr>
          <p:nvPr/>
        </p:nvPicPr>
        <p:blipFill>
          <a:blip r:embed="rId4" cstate="print"/>
          <a:srcRect/>
          <a:stretch>
            <a:fillRect/>
          </a:stretch>
        </p:blipFill>
        <p:spPr bwMode="auto">
          <a:xfrm>
            <a:off x="3352800" y="228600"/>
            <a:ext cx="5686939" cy="2895600"/>
          </a:xfrm>
          <a:prstGeom prst="rect">
            <a:avLst/>
          </a:prstGeom>
          <a:noFill/>
        </p:spPr>
      </p:pic>
      <p:pic>
        <p:nvPicPr>
          <p:cNvPr id="33798" name="Picture 6" descr="Fragment of a Frieze, Terracotta; carved, painted "/>
          <p:cNvPicPr>
            <a:picLocks noChangeAspect="1" noChangeArrowheads="1"/>
          </p:cNvPicPr>
          <p:nvPr/>
        </p:nvPicPr>
        <p:blipFill>
          <a:blip r:embed="rId5" cstate="print"/>
          <a:srcRect/>
          <a:stretch>
            <a:fillRect/>
          </a:stretch>
        </p:blipFill>
        <p:spPr bwMode="auto">
          <a:xfrm>
            <a:off x="228600" y="4114800"/>
            <a:ext cx="4281792" cy="2515553"/>
          </a:xfrm>
          <a:prstGeom prst="rect">
            <a:avLst/>
          </a:prstGeom>
          <a:noFill/>
        </p:spPr>
      </p:pic>
      <p:pic>
        <p:nvPicPr>
          <p:cNvPr id="33800" name="Picture 8" descr="Textile Fragment, Silk; lampas "/>
          <p:cNvPicPr>
            <a:picLocks noChangeAspect="1" noChangeArrowheads="1"/>
          </p:cNvPicPr>
          <p:nvPr/>
        </p:nvPicPr>
        <p:blipFill>
          <a:blip r:embed="rId6" cstate="print"/>
          <a:srcRect l="5042" t="76000" r="2521" b="2000"/>
          <a:stretch>
            <a:fillRect/>
          </a:stretch>
        </p:blipFill>
        <p:spPr bwMode="auto">
          <a:xfrm>
            <a:off x="4724400" y="4114800"/>
            <a:ext cx="4191000" cy="2514600"/>
          </a:xfrm>
          <a:prstGeom prst="rect">
            <a:avLst/>
          </a:prstGeom>
          <a:noFill/>
        </p:spPr>
      </p:pic>
      <p:sp>
        <p:nvSpPr>
          <p:cNvPr id="8" name="TextBox 7"/>
          <p:cNvSpPr txBox="1"/>
          <p:nvPr/>
        </p:nvSpPr>
        <p:spPr>
          <a:xfrm>
            <a:off x="228600" y="3200400"/>
            <a:ext cx="8915400" cy="769441"/>
          </a:xfrm>
          <a:prstGeom prst="rect">
            <a:avLst/>
          </a:prstGeom>
          <a:noFill/>
        </p:spPr>
        <p:txBody>
          <a:bodyPr wrap="square" rtlCol="0">
            <a:spAutoFit/>
          </a:bodyPr>
          <a:lstStyle/>
          <a:p>
            <a:r>
              <a:rPr lang="en-US" sz="2200" dirty="0" smtClean="0"/>
              <a:t>…We can see geometric patterning across the material culture of the Islamic Empire—from </a:t>
            </a:r>
            <a:r>
              <a:rPr lang="en-US" sz="2200" i="1" dirty="0" smtClean="0"/>
              <a:t>bowls</a:t>
            </a:r>
            <a:r>
              <a:rPr lang="en-US" sz="2200" dirty="0" smtClean="0"/>
              <a:t> and </a:t>
            </a:r>
            <a:r>
              <a:rPr lang="en-US" sz="2200" i="1" dirty="0" smtClean="0"/>
              <a:t>fountains</a:t>
            </a:r>
            <a:r>
              <a:rPr lang="en-US" sz="2200" dirty="0" smtClean="0"/>
              <a:t> (above), to </a:t>
            </a:r>
            <a:r>
              <a:rPr lang="en-US" sz="2200" i="1" dirty="0" smtClean="0"/>
              <a:t>tiles</a:t>
            </a:r>
            <a:r>
              <a:rPr lang="en-US" sz="2200" dirty="0" smtClean="0"/>
              <a:t> and </a:t>
            </a:r>
            <a:r>
              <a:rPr lang="en-US" sz="2200" i="1" dirty="0" smtClean="0"/>
              <a:t>textiles</a:t>
            </a:r>
            <a:r>
              <a:rPr lang="en-US" sz="2200" dirty="0" smtClean="0"/>
              <a:t> (below)!</a:t>
            </a:r>
            <a:endParaRPr lang="en-US" sz="2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3:</a:t>
            </a:r>
            <a:br>
              <a:rPr lang="en-US" dirty="0" smtClean="0"/>
            </a:br>
            <a:r>
              <a:rPr lang="en-US" cap="none" dirty="0" smtClean="0"/>
              <a:t>Islamic Tile Tessellations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b="1" dirty="0" smtClean="0"/>
              <a:t>Tessellation</a:t>
            </a:r>
            <a:endParaRPr lang="en-US" b="1" dirty="0"/>
          </a:p>
        </p:txBody>
      </p:sp>
      <p:sp>
        <p:nvSpPr>
          <p:cNvPr id="3" name="Content Placeholder 2"/>
          <p:cNvSpPr>
            <a:spLocks noGrp="1"/>
          </p:cNvSpPr>
          <p:nvPr>
            <p:ph idx="1"/>
          </p:nvPr>
        </p:nvSpPr>
        <p:spPr>
          <a:xfrm>
            <a:off x="-152400" y="1219200"/>
            <a:ext cx="8915400" cy="5638800"/>
          </a:xfrm>
        </p:spPr>
        <p:txBody>
          <a:bodyPr>
            <a:normAutofit/>
          </a:bodyPr>
          <a:lstStyle/>
          <a:p>
            <a:pPr>
              <a:buNone/>
            </a:pPr>
            <a:r>
              <a:rPr lang="en-US" dirty="0" smtClean="0"/>
              <a:t>	Derives from the Latin term                          “</a:t>
            </a:r>
            <a:r>
              <a:rPr lang="en-US" b="1" dirty="0" err="1" smtClean="0"/>
              <a:t>tessera</a:t>
            </a:r>
            <a:r>
              <a:rPr lang="en-US" dirty="0" smtClean="0"/>
              <a:t>,” i.e. a small square                                       stone, tile, or piece of glass                                     used in the construction of a                                   mosaic</a:t>
            </a:r>
          </a:p>
          <a:p>
            <a:pPr>
              <a:buNone/>
            </a:pPr>
            <a:endParaRPr lang="en-US" sz="1800" b="1" dirty="0" smtClean="0"/>
          </a:p>
          <a:p>
            <a:pPr>
              <a:buNone/>
            </a:pPr>
            <a:r>
              <a:rPr lang="en-US" b="1" dirty="0" smtClean="0"/>
              <a:t>	</a:t>
            </a:r>
            <a:r>
              <a:rPr lang="en-US" b="1" u="sng" dirty="0" smtClean="0"/>
              <a:t>Tessellation</a:t>
            </a:r>
            <a:r>
              <a:rPr lang="en-US" b="1" dirty="0" smtClean="0"/>
              <a:t>: </a:t>
            </a:r>
            <a:r>
              <a:rPr lang="en-US" dirty="0" smtClean="0"/>
              <a:t>a repeating pattern of shapes that can continue infinitely on a </a:t>
            </a:r>
            <a:r>
              <a:rPr lang="en-US" u="sng" dirty="0" smtClean="0"/>
              <a:t>plane</a:t>
            </a:r>
            <a:r>
              <a:rPr lang="en-US" dirty="0" smtClean="0"/>
              <a:t> (e.g. a flat surface) where there are 1) </a:t>
            </a:r>
            <a:r>
              <a:rPr lang="en-US" i="1" dirty="0" smtClean="0"/>
              <a:t>no gaps or holes </a:t>
            </a:r>
            <a:r>
              <a:rPr lang="en-US" dirty="0" smtClean="0"/>
              <a:t>between shapes and 2) </a:t>
            </a:r>
            <a:r>
              <a:rPr lang="en-US" i="1" dirty="0" smtClean="0"/>
              <a:t>no overlaps </a:t>
            </a:r>
            <a:r>
              <a:rPr lang="en-US" dirty="0" smtClean="0"/>
              <a:t>between shapes. Also called “tiling.”</a:t>
            </a:r>
            <a:endParaRPr lang="en-US" dirty="0"/>
          </a:p>
        </p:txBody>
      </p:sp>
      <p:pic>
        <p:nvPicPr>
          <p:cNvPr id="34818" name="Picture 2" descr="tesserae | Art History Glossary"/>
          <p:cNvPicPr>
            <a:picLocks noChangeAspect="1" noChangeArrowheads="1"/>
          </p:cNvPicPr>
          <p:nvPr/>
        </p:nvPicPr>
        <p:blipFill>
          <a:blip r:embed="rId3" cstate="print"/>
          <a:srcRect/>
          <a:stretch>
            <a:fillRect/>
          </a:stretch>
        </p:blipFill>
        <p:spPr bwMode="auto">
          <a:xfrm>
            <a:off x="5257800" y="1401307"/>
            <a:ext cx="3767567" cy="225629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03237"/>
            <a:ext cx="8382000" cy="5821363"/>
          </a:xfrm>
        </p:spPr>
        <p:txBody>
          <a:bodyPr/>
          <a:lstStyle/>
          <a:p>
            <a:pPr>
              <a:buNone/>
            </a:pPr>
            <a:r>
              <a:rPr lang="en-US" b="1" dirty="0" smtClean="0"/>
              <a:t>These are tessellations…</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b="1" dirty="0" smtClean="0"/>
              <a:t>These are </a:t>
            </a:r>
            <a:r>
              <a:rPr lang="en-US" b="1" i="1" dirty="0" smtClean="0"/>
              <a:t>NOT</a:t>
            </a:r>
            <a:r>
              <a:rPr lang="en-US" b="1" dirty="0" smtClean="0"/>
              <a:t> tessellations…</a:t>
            </a:r>
            <a:endParaRPr lang="en-US" b="1" dirty="0"/>
          </a:p>
        </p:txBody>
      </p:sp>
      <p:pic>
        <p:nvPicPr>
          <p:cNvPr id="4" name="Picture 3" descr="Tessellation Example 3 - No"/>
          <p:cNvPicPr/>
          <p:nvPr/>
        </p:nvPicPr>
        <p:blipFill>
          <a:blip r:embed="rId3" cstate="print"/>
          <a:srcRect/>
          <a:stretch>
            <a:fillRect/>
          </a:stretch>
        </p:blipFill>
        <p:spPr bwMode="auto">
          <a:xfrm>
            <a:off x="1371600" y="4114800"/>
            <a:ext cx="2362200" cy="2286000"/>
          </a:xfrm>
          <a:prstGeom prst="rect">
            <a:avLst/>
          </a:prstGeom>
          <a:noFill/>
          <a:ln w="9525">
            <a:noFill/>
            <a:miter lim="800000"/>
            <a:headEnd/>
            <a:tailEnd/>
          </a:ln>
        </p:spPr>
      </p:pic>
      <p:pic>
        <p:nvPicPr>
          <p:cNvPr id="5" name="Picture 4" descr="Tessellation Example 4 - No"/>
          <p:cNvPicPr/>
          <p:nvPr/>
        </p:nvPicPr>
        <p:blipFill>
          <a:blip r:embed="rId4" cstate="print"/>
          <a:srcRect/>
          <a:stretch>
            <a:fillRect/>
          </a:stretch>
        </p:blipFill>
        <p:spPr bwMode="auto">
          <a:xfrm>
            <a:off x="4267200" y="4114800"/>
            <a:ext cx="2286000" cy="2286000"/>
          </a:xfrm>
          <a:prstGeom prst="rect">
            <a:avLst/>
          </a:prstGeom>
          <a:noFill/>
          <a:ln w="9525">
            <a:noFill/>
            <a:miter lim="800000"/>
            <a:headEnd/>
            <a:tailEnd/>
          </a:ln>
        </p:spPr>
      </p:pic>
      <p:pic>
        <p:nvPicPr>
          <p:cNvPr id="7" name="Picture 6" descr="Tessellation Example 1 - Yes"/>
          <p:cNvPicPr/>
          <p:nvPr/>
        </p:nvPicPr>
        <p:blipFill>
          <a:blip r:embed="rId5" cstate="print"/>
          <a:srcRect/>
          <a:stretch>
            <a:fillRect/>
          </a:stretch>
        </p:blipFill>
        <p:spPr bwMode="auto">
          <a:xfrm>
            <a:off x="1371600" y="1143000"/>
            <a:ext cx="2362200" cy="2133600"/>
          </a:xfrm>
          <a:prstGeom prst="rect">
            <a:avLst/>
          </a:prstGeom>
          <a:noFill/>
          <a:ln w="9525">
            <a:noFill/>
            <a:miter lim="800000"/>
            <a:headEnd/>
            <a:tailEnd/>
          </a:ln>
        </p:spPr>
      </p:pic>
      <p:pic>
        <p:nvPicPr>
          <p:cNvPr id="8" name="Picture 7" descr="Tessellation Example 2 - Yes"/>
          <p:cNvPicPr/>
          <p:nvPr/>
        </p:nvPicPr>
        <p:blipFill>
          <a:blip r:embed="rId6" cstate="print"/>
          <a:srcRect/>
          <a:stretch>
            <a:fillRect/>
          </a:stretch>
        </p:blipFill>
        <p:spPr bwMode="auto">
          <a:xfrm>
            <a:off x="4267200" y="1143000"/>
            <a:ext cx="2286000" cy="2133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7200" y="533400"/>
            <a:ext cx="1828800" cy="4572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57200" y="457200"/>
            <a:ext cx="8229600" cy="5668963"/>
          </a:xfrm>
        </p:spPr>
        <p:txBody>
          <a:bodyPr/>
          <a:lstStyle/>
          <a:p>
            <a:pPr>
              <a:buNone/>
            </a:pPr>
            <a:r>
              <a:rPr lang="en-US" b="1" dirty="0" smtClean="0">
                <a:solidFill>
                  <a:schemeClr val="bg1"/>
                </a:solidFill>
              </a:rPr>
              <a:t>PRACTICE: </a:t>
            </a:r>
            <a:r>
              <a:rPr lang="en-US" dirty="0" smtClean="0"/>
              <a:t>Look around your house. What tessellations can you find? If possible, take pictures of these tessellation patterns to assemble a “tessellation archive”!</a:t>
            </a:r>
          </a:p>
          <a:p>
            <a:pPr>
              <a:buNone/>
            </a:pPr>
            <a:endParaRPr lang="en-US" sz="1800" dirty="0" smtClean="0"/>
          </a:p>
          <a:p>
            <a:pPr>
              <a:buNone/>
            </a:pPr>
            <a:r>
              <a:rPr lang="en-US" i="1" dirty="0" smtClean="0"/>
              <a:t>Examples of everyday tessellations…</a:t>
            </a:r>
            <a:endParaRPr lang="en-US" i="1" dirty="0"/>
          </a:p>
        </p:txBody>
      </p:sp>
      <p:pic>
        <p:nvPicPr>
          <p:cNvPr id="35842" name="Picture 2" descr="Embossed Red Brick Wall Panel in the Wall Panels department at Lowes.com"/>
          <p:cNvPicPr>
            <a:picLocks noChangeAspect="1" noChangeArrowheads="1"/>
          </p:cNvPicPr>
          <p:nvPr/>
        </p:nvPicPr>
        <p:blipFill>
          <a:blip r:embed="rId3" cstate="print"/>
          <a:srcRect/>
          <a:stretch>
            <a:fillRect/>
          </a:stretch>
        </p:blipFill>
        <p:spPr bwMode="auto">
          <a:xfrm>
            <a:off x="533400" y="3505200"/>
            <a:ext cx="2590800" cy="2590800"/>
          </a:xfrm>
          <a:prstGeom prst="rect">
            <a:avLst/>
          </a:prstGeom>
          <a:noFill/>
        </p:spPr>
      </p:pic>
      <p:pic>
        <p:nvPicPr>
          <p:cNvPr id="35844" name="Picture 4" descr="Close Up Of A Wicker Basket Weave Pattern For Backgrounds. Stock Photo,  Picture And Royalty Free Image. Image 109005771."/>
          <p:cNvPicPr>
            <a:picLocks noChangeAspect="1" noChangeArrowheads="1"/>
          </p:cNvPicPr>
          <p:nvPr/>
        </p:nvPicPr>
        <p:blipFill>
          <a:blip r:embed="rId4" cstate="print"/>
          <a:srcRect t="19215" r="45600"/>
          <a:stretch>
            <a:fillRect/>
          </a:stretch>
        </p:blipFill>
        <p:spPr bwMode="auto">
          <a:xfrm>
            <a:off x="3324656" y="3505200"/>
            <a:ext cx="2618944" cy="2590800"/>
          </a:xfrm>
          <a:prstGeom prst="rect">
            <a:avLst/>
          </a:prstGeom>
          <a:noFill/>
        </p:spPr>
      </p:pic>
      <p:sp>
        <p:nvSpPr>
          <p:cNvPr id="35846" name="AutoShape 6" descr="Bed quilt pattern Tossed Crosses Tessellation | Ets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8" name="AutoShape 8" descr="Bed quilt pattern Tossed Crosses Tessellation | Ets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50" name="AutoShape 10" descr="data:image/jpeg;base64,/9j/4AAQSkZJRgABAQAAAQABAAD/2wCEAAkGBxMSEhUTExMWFhUXGBkbGBgYGCIdHRsaHx4fHxseGh0gHyggHx4lIBgdIjEhJSkrLi4uHyAzODMtNygtLi0BCgoKDg0OGxAQGy0lICY2LS8tLS0tLS0tLS0tLS0tLS8tLTcwLS0vLS0tLS0vLS0tLS0tLS0tLS0tLS0tLS0tLf/AABEIAMIBAwMBIgACEQEDEQH/xAAcAAACAgMBAQAAAAAAAAAAAAAEBQMGAAIHAQj/xABGEAACAQIEBAUCAwYDBgMJAQABAhEDIQAEEjEFQVFhBhMicYEykaGx8BQjQlLB0XLh8QcVM0NigiSysxaDkpOiwtLi8nP/xAAaAQACAwEBAAAAAAAAAAAAAAADBAECBQAG/8QAMxEAAgIBAwIEAwgDAAMBAAAAAQIAAxEEEiExQQUTIlFhcYEUMjNCkaHB8FKx0RXh8Qb/2gAMAwEAAhEDEQA/ANeGTl83Vy7fS86f8a7fdfyGGNU6TPQz/f8AXfBX+1fhRpuuYp2Mgz3Fx+RH2wuXNiqi1F2YT/8AkP1zGOxkQI4jNnEThdxOqCjDtgd81pEdPywnzmaJwOGEoviBAKrDee+Bs1NRVMesCGm098X3hHBV805l7+mFUif+6/tAxJU4TS9TDVqbcs0mevIc/bFlAJwZYsBOb0shUY2AHuQB+JwevhfNESEBB/6hi15jh6pdbz2nBT0ahgmYHLb+uDNWuODKC055EqdLwjX/AImpr8kn8B/XByeChp1NXP8A8u33LRGLBWQ6Z2PQYHZCy6X9e3pMFfsL99sCyB1hgCwyDiI28NUFTU+YYfC/0Jx7Q8MUqn/DrFh/MIj4G+GHCeD00Z3qItSRaQIEncG69tx74cJQo0mEKqnsPy+cX8sPypxBm3yzhhn5Sn1/CzzFMsw6lQv4Ez0xBW8N1EEsYA3hSY+dvxxfMzmvMTSDExtY/EXPwPjCDN0nk6nYJyLMSOwa9jsLj4xFNG44Zp12pwPSkq9ThwB+u3cX+ADf74IpcEDiVrC9gGQz3sCT7dcWDhuT/eLWRtWk2tYkWi5A688WWhXU3ZVLzaE9oi0788Rcu04XmQlhIyeJzavwgJOqrB5A02BPtPtzxmU4YjKWarEbCIJ52ucdEzeSo13l0llEbkdeh64D4lwRSBoCrG+9+nXpiqKucWHE5nfGUGZQsxlaab+YellH33wXw/hlNlPmJXDaoGkCLxAvF5xcx4eokDVcxe/O3bE+cNJQKRISwgxtyBvaR+G+JsNX5DLVi4/eHMq1Hw9RfZn2/mH9vY+xGPP9zZZR6mqW5j/+YxbOG8PpkMLnf1WiTuIMkj5xpmckwWDTlTYgQIm354rjPAl1cA+qUpOGUGaAXXoWYR/5cF0/D5YlkbWpmfVB+DH9MO6GWUatCgRB9fO5FpPY/a+JaTsFPoA6kWWe+CClgMmc99TNisGS8DHloKUERJE85JJvsd+WGwfFe4hmqqKGelaZkHbpJiZ98MslnlqqGX5HQ9MBIweJxU4yYfrwPWqXxhfArVJOKykJVsSKcCq2JUbEyISpxIDiBTiVTjp0lGMx4MZiZ06N4ropXoFC4Y8tuf8AYwccg4PWNN6lA7qSyj59Q+9/k47llOH05ZGQEqdyN1Ox/MfGOQ/7RuFnK5kVlGxn36/dT95wxiAPvB88LSP0OWFDsNzsLn+3zhzR/eABbzt3U7YS1RUbUtJNQBgmA1+s4GRzLBsDmTOMxWUaAqqRb1gNA+Zi3TB/C6bL6WCHkvqME9yQDhfwRKtK7UhpYjUxPIdIucEZqsUZdLMS38TDSBPIQZjt7YkpYQc8CXR0zjvH2aq0aQUNGoxZeftJuJwPns3SeJL2Ei1vmJOEj0msyqgHUi/cMb6fnBeSZgfUqzf0g2vzJHpBO9gLc8DVPcwjHHSK83Tqq0KzkxJG8fbcd7e2IUy1QOpNyeZk/l+hiyVcjdRqUQJggaBPSf7zfHuY4ap0jkNgDFuZBg+8c+2Jagdm59ozTrsDay8dz3Mr71CCdRveIOx736fPXE65dSPVU9U/SBqMEwDY94wxz3CY0pSDFWEtsdMDkTzaTecVps7Uosx0sSjr6ibSBpuAYnkD0ntiysyjBMFZstPoXEsmX4cpI8xSw/hB9G3OxjnhFnOCBajPVqIKZYwEfUQCfSNo6XwLnOMZnMXGqL2Rbc42F4Bi+LBwyKraXoutidRTSLRzN5Jv/piRcU5BlDp+OZpw/g9JVDh6mlTqgsIt1AHbE7Z7LmCWjlIUj+hwyTJIkgA7zBJIB5wMJuJ8QytVQrVGEGZCHmO4xeu1ScuT84vahA9H7/8A2a0uL+Y4BAUcm1QLbWgC+GlFRUBJZI5yRiqNn6SvoRVdLDWwIMGJMHpixZSih2ZBvNwNvwwprdUoO2tT8PjC6Wt8ZZhGVfgoeT5joNgKbAD3iN7csVXOcCzBqHzCxQT+8b1QoEyRMiwxcDSeomkkabDUjHVA3gxvhRxrg7qB5RqtNiCxb2+NxhdTnnGJqae7B27v785pw1WICCujosSNEHpdjf5xpnuCUy40lb2KzG3vN74HymUNIy9TyjEQRM8+vtg6tRSmNdWGmPWUg8xELJ22t/TD9Ss3aJas1hiVbP0x/GIhzrPRZkQUyLmbneBFjY26YV0PNqOFXUW5JJgn2nFqyuR1I/linUgGzWYg/TuCZj/D84rFTNVU9WimsWlQZjaJJkC+4vcXvhlXK5UiJkZ5Blsy+VdvS1F1B3LEEbbEA9exx6eGeTAAtyOK74X47Uo1SW8yopEMBLGf4SL7z+ZxZa/iUuwVKPpj/mgrJ/6YkHl3v0mF2yrfdBEISWHWQVXIGBA+IuJ8bJYK1IIP4rzHQqYHLlfHtamUMG9pBGxB2IwBiM8SwhNOpywQjYUZZ5YnphjTbEAzoajYmQ4EQ4nQ4tIhIOMxHOMxM7E7RnDpK1RsLN/hPP4MH2nFd/2jcG8/LlgJZR/p/b5wZ4W4xTzGVQlgQ1PUJtNM2uOqmUboR3GFviXxPSy+Xak7fvDKd9PJo6wR84ZCnOBBMRjmUfw5w3y6EVRJMiNoQmQp7/0t1wY1NFASn5agySBAt2HM4rWY429ZyqlVpAXkCSOZhpGr9dcGKSVGnUygyp0mTc2Lbb84wOyl0OW/SWrw/CyWq0sdIJWTcAT3kCG5dvfHpZQoVdRMmNczy2UEz1wEc1APphSL6WEje+pb/ljUtqAJYQd13WeWu4t/bngZtJOMxkaNgMkYhL0Q/Msw3QqFgD+UzY3mxBHtGPadSTqEGNjqk35EbT98JOIcVCuVFPXEAEsSOewI27W2xDmPEjk+lIkQZbVeNxa3sMAvrLrhTg/WDRwp9Qlkp5QkXBIJJ369L2waCWFxottIOKt4c4ooLPXrttCqxY77tG3+pwY/iYGoadNdQ/haDB67X68sVp0+w7tx+MuXL9BGJeKmn1Efza4uPx3+8HEWd4WKwhivUgE2MmNiOVvjbA1XP1axCqhAIkggggzaenecF5Bqi28kyxJJAIA576emD7cHkyPM44huRyq0UCIIHb88ZxPilOgoZyQCYEAz8x84S+IeGFKT1vPqEyDomAJOxEm18U97zJ3if19sNVaWq0b93A+kWe5wcY5nTcpxAVkFRJ0sTEiDYkH8RgLjuUWvT0CoikMDc9JxUsn4gq0qa0qbLpWf4ZNySeffEGT4jV1ESb3iAJ7XBjHLp6w2M9emP5kPY+3IH6w/NcLp0hoLozW9QBJufp30j564gymVGqAsmYUL1HIz7jnb03MxhxksqawbzHFMqRP0knb/AKttzt0w4ynh2kAtXziwDAqyqIYztzPae5wWympRhTzB1WOTlhBMhm6tIaBSUjVaX5WA68hP+ZxvmmqOs6mDROlWI919Pfnv0w2zeX1n92VgCy/kTty5Y8oU6agea0ExFo+Yg9MIujA9I6hQjMq3FcwXClyoECwUkiZjc89JI7EHkMaHi66TTIbSUI+kXbqZPvsfvi98PyyMVqU2POD7GDaJP3wH4x4G2Zpp5V3RjE2kH6t9ojBabkDbWEpZWcZWc+yecYvHqFoTRb1Gw/D0zNvucG0ckam7rp3MiAQRJIMDY7TvMn6sH0fBlXRFRYJNirA2EWjrv98DZzh1Og2gmoGI3KiIO4I1G23W8C8kYPqFRgTWcfTIgq2IOG5m+R4QiElDINjF/mZjn+J6iC63D2Y09LjSIWGNgJm0bfG1+0RcPYUw2sqyHbTJ9VybQDAG+20/xQC8nw2tmWby6rUdOn0MvbcEWiZHxjEZdULs5yPj0MezXs6QapweiRLkaybDXe0iOkWEdb8998zwEqo0t1hYlZ/6SJAJ6f6YS8fytenU8uqxaNjG46zvH9sF8A4mKQYOjkmNMKPgkyDIje+GR5pGZRDUThuILSEYLpNg/PUqFcGpl2OqfUjCCTuYtE9vwwrQ4LgjqIPI7GHU2wSjYBptgim2OkQsHGYjBxmOnQD/AGZeLVoUatCsutU/eUZ2DGzLq/hvDg9VbrgqrWGbY1sw7u7MFECN7KOw6DbCTLcHWmoQG4HqJFtcidXQeodD9sWHhrNRIVaetiFghCFAgmSwWGPqImRaO5w9XdsgLq1fpCf/AGXy9joJ76jg16IKaAIUCI2Edse5rKs8E1CAACVWwkb3IuN94wHm+JJS9MhWcXIEGOu8fedsVbVh8jrOr0zDDZ6RXncpXplvLZANyoMkd2kbRt84rpzTggk/MDff8LnDzM59WQ0wxVY9dwGYG55XnoOXYjAuSzoy7sKKCpqAGp11e2mPjChUDoI41zk8nrE7ZfUbC5ufT8wY53wyyXh5qlPzDUChZLCLgdYkdNsW3PVjToeZVZaYgSUUAyeS2PP/AFwkPHskQweW1fVAce+23vinqbkCcoQHJMqi0CzEJLbx7dcG5SlVotq8uTBADdesAycbcY4llwE/ZFNNhOtpN+gAacHcEoVHptUNQAtJJaJif4ZHbl19of0+nWwerIgtTrTUfQBiN+DcYbQ6uFR4PpVTcQSCATcyDI7jrex0NXlqHI1lRO28XiDAvOOcCogabsy+0GCbkbHlywdnPEFWqhQxe03kC1omPwwtqkpx6G/7GNPpdVY+XXAPy4/eXyrQV/Syq28giR2tjT/dlI38mlEj/lr/AGxVvBOZp02rNUqInpUDUwE3aYnflg/i/FMyz/8AhAr09P1CDeTNy0Rty64RUMfSDD6jT+SxHX44iHjXhrMNmKjJR/d6iQRpA0+043oUuHsCsOWP0ySOU6jA9xGBc74jzgJRqgBBKtCpvtEx/Xn9leXbS6tExHft2/phxA2OYlkAy38M4blyHbSFUxu0hRzB9UkmQd/4gMWXhdQIgpl2Cr9OgC4N+2236GKx4W4jS1tCsDE39Qtpgc7Cd7e5xYKf7xhp/hKyL36X6byNhinnILNmeZbGVyRxBHyL6nIYg3iBci8TaOQ588L6lZ2IVmZ4JgXOxHL2/PFgpQ3IkEkEAm0bg7Dkdo/uMuWp06wl2WpOoAwkCIFjfl/nyw4L8A7ouKST6RNuCcQairDyXZS0gRESLjY8x2wyytTzQW9aXkgk29u3PHmS4lWdyfKIpA2OoG4+1p5gHBVSqiKXcxA3cgRJ5naDhE6rJ3KME94zZpSpCP8A39JCqrBOont3588KOMZWlWJ/eBCLn1CxgkTcXjV+hhvS4nlYn9opgk3HmLEd8UDj1ZVrt5RUrOpCjBgCSptFv4YiLyZmcN/bKyoGIKnwy93IHEeVeLvQ8qlTZKkmDtqBE+k6T/CNrWVDcmMWjhOaFanrAkrZt94E/cEGO8Y5oMxq9QgQPUJiDu24K6bM5AkwLAaixs+RXMBZpsil10vAgiB6bGwaNdhG9yYwG0K3I4krW6naeojvimXy1aFq09Wk2IkR8yJFuuAqmVor/wAJABsVNxb3JPP8seZJKq0x5jannnBhSLQYB3ke0CTBJ9IYCD/Q9+9/zxNWFPBlLKztyYkrh6dQMp3M6QvL5kSPjG3G8hKLWAIY/WNMDsw5X5x/XDvUJXzIgX1ECAb22gTtiWhWJ1KrWtKwGW8kwP1vhq69HUK3UQVWmsU7x90ykUzgmm2DOM8LFM+ZTvTJj/C3MH+mF6HCWIeFhsZiINjMdOlq4fShbKoAsTtP+U8sENm0281FjcFhPeRPQ4CGchTptyDHFL41kEpDUXZ3Yk+r8WP654roqhqeWY/pIuby+glyzOZy7gB69OQbAuPy525GcUPieZR6jeX9E+kEb8r/AG+AYwErktsL9Bt7Yy4uIif5Z5G3441k0ddQPOfnFTqHbA6CGUMo1YtoUG0m8CIvP65Ylp8JdCtQQBPp9XMC0jlcz9sR5LNVFpsBbWLwgm1luOgJ++LlwuhTGXDvUViFMsZGkTMcvvtGM5gQSI/UEIyYoyhqVC9Oo3nvACrpLqI2JAgd7xv2xVuPx5hQIq6PSdKx6t2n22+N8WuhncoWNYk0xMaQDJAkAzBEHfew3wv4pm8s91pKrMxKkC5nmxK25nncYtU4U8idagx6TFeU8MO5ANSmk2AJMyeRAEjviw8K8CNqR3rjQGBIgwQDtduftiHw61atWjUzQrMQGn/puAYiSDee2G2a4hUyqo9ZWOrUFTVaw3+5A2GG94K7gcRHBBwRmFeKppZUiVAYhAIExNyO0D8cVbgHDKdbWarMgXTEECZktuDMADbDun4xpgkNSclRvrtAFzF43jFf4/xf9rcNo8sKIjWOcGdhtIwjagZs5mpp9Y1VPlqOSeuZY8t4YyziaZZ+p1bECSOQ54arlEoJoACAKNzMEmTvab9cJ/C+Yprl1XzET1OW1OBEm3Obxhf4h43XFSotMg0mKFW0SCQoggmZuCP1GBhPac2oscgOTiLs5wOo9Wo4KFS7HVq5EkybdDOGlLimVd1CUVBaFBKjeRv2vvhBmeLV9Z1OVafVAURtYQLfGBKVXRVVyfpYHe8Br2JtMflgd2nNq+o9OmJU2VqR5Y+eZ0Cnl1uCqqJmVge+3LtgvLKdrBSAJBgnYwL/AN9/jFdzPFKOY1UU1BqkAMVtrJAEwdtpwFxTw5UoUy+tWgmQCZ3A2jGfptDcfWTtI+EvbdWPT1li4pxxsqwIy6EvrgsdhC2A023H44Y+GOI/txeo6gVI0So1fSBcSABYgxPeMcxqOLQTz5b7xzgiefK+H/hjjv7IzuUZ1JWyuVIZdrx9/wDXGg2m3Jhjk+/SUr1BVuOB0lyyVRzUKL/w9QYt5g1C8MOSiem3bbBVR/No1aVd6KhgVpMtVWluWrY73/QxSM9m6edqU10Gm2kjV9Zf121BUB1chG8jCatRCAaS25DDSBpI2B9RJgRcjqORxNWl2jmFu1YduFHz7zwVDziJ5f05YlNOL/25bYEW9iNo+xm59hgimWsCs2/W36+2CvQT90RrReKBMi5vlNwwBPqMx7wJBPO2wB6ixxIvE6q/TWYLcQLc5BFo58tp6Yny+TXSCRcRI7x97jCuvTKkqBtcbQRHK3sPthl9G9Shj0MzG8XTUsyBQCOpxgy+eHeImrSgks6CL3ncg9ev2PXG3EvEAohZpPdZ1BgBIN7mdrW6He+KbkK1RBqRtJ5kdbx97csbZzMux9bkqTIE2B9thbp17YAU5zCruKgY+sdZ3xEtVGQ0BeAD5lwesaB7EA3nCzhvEGpyQLGNrXG+1jY7c7GRgamlp5fre2Cshl1eoqNVCIx0ltJiTsSOm362sMSl1bVmXDL8XVU1MJp1FM+kGxP8Q3Edtie+K1mqaqx0MGXcHt374tlP/Z26xGY06txpPe1jEHDuv4NV6OlvLFZbB0ET01jqecdQe2BF1lXO7E5uDjMTZjI1KbMjKQymCMZi0HHAQnCDjPDSA9apWHWNE22VRfriyMyhAWL0iSY1xE8wIv8AMffCysDUgMrMvOLSZ+pTv22GGK7Sp9PEmzT5HPMr44awRjfoZG4PzeSPgc7YC8smFNrE9Sepjn9rYe52hqC0lWlppmWJqcyJ6E2BsPfDDw3xTJ5ekRUu7n1QpIhdgLe55b4E7d5GzEqmVcqfMF4NpA3N+2wg9/jFn8NcNbPa/OdgoUTpMbzpEbbSdpxfqDjSrKpIYSCbQDcWNxvtj2qYnTJYmJiY/HbngBs9pcLOdeLOC0KFNFpJULuxPqMEACOQi8gX5ThEcq7wQhMxcAtAG425R74vfiDwnVzVU1GqrAgKsGwA/MmT84DyfDv2emE6aiTG/Pl7jB6Ar8EwNrFRkCV7hjZugXNFWpyCbIL39O4taTtF8NcpSqVlZs1LsG9OsfSIWYiwkgn7YYAyAe3P+uNlWLfqMaCadVOYm9zMMSn8d0LVIU6IABAUc7zNpmcZwrhjOysGF7gEnV/KBHUkExfbniyZvhNNmd2LAkDYwI3+T+Xzio18+4Z1ViFLG3sfTfmRyOFbqypye8e0q+bwO0aHwxUA8uQzwsKonYi5my3neDY4Z0Mm1VVouraaS2IVAtvp1HdjI1RqEx84k4RmKtJdThyZDE3NtKgwrAEmzHmZJiYwDmuM02FTUzkDVtI2MTJIub2tgBJHaMKif5REeBV2qFVou0Eiy2gEjf6TzE7Ys1ThOTQLIGuBq/eGx1CbA25iO2NaHiRVoldLiDps4UbTb0nk2wOEGfq63LgKocsRJBKjVKhu8W2vzxIb3EFYi/lMudDhNBCCEXUsafUSQd5nkdh8Yn41TD06iAyWE262gCfj5xNlzuQY1AHebRygdehGBv8AebKSkTFuUxfaB7YK1ioOYKnT2XH0dpVuHcCqpUpmpTXSjB21FSIHUA+qOnPDPh+Ty6UahcBmqBgZpSqr9QZQHUhhawPPDL/eTFgABewm9iBzmx9JED+s4EUBzHL6TfeAQPY7W/0wq9w/LNTT+HsQfN49sQXh1JA1MKymrUAUaQFUqCCAQoJDlhAJi41NBwZxLL/tTFRULVajBkXTqU6Q7FIpqdTXHraDcyIxlXMpWpUwlKmrJVaSzmn5EuLMv8SySRBJAJkCcRvkmKB6LlS3qPrYKXH8V5BMHc9MOU1G3OCJkX2+TjcDAqnBvKrBRUFRtJBUaQVKySGXUGWwm4HTEb5tQdB1B5iIt95n8MO+DGrFavUps7OSfNWnJ29QsCQNxc3GCcn5JUoSurVB1Htb2MDGxpVapdpMxdYa7W3YiJwZiD133/V8Q1uHFztFh/lt7/lhlWpwWG+k2i+xuB7X+2Feay+YA1qHKA7i8g7HnYGd7f0Nq7a0QbxkGKaKm13OxtpECzGQ8r1A+nYzspHa/Wfk4jRvwMG0EH7AjfGZykRIq6kts27T9JggWEC/QHGZST/i2MbWvPyvXkMYN7I7ZQYE9To3uqUCxt0mp5eoSFgknlvPxhnS4DmTEU2iJEkC2x3O454AWrpYMCQwgyORsZv1n7++OicKqCvTWqjMHsCAs6akx/NEGPnAVQscCaduprAzkfUGaeF3qikadZmBVvTqqbrI6tEA7TbkMXDhGYLAobusSSQdQ7EbkYqObo1kFQVCwAT0qAvrk+oC0KVtHcz7NeA06dNFVKjMVm+obEzBtMjvcg3g4rZX2iiHzCTLQyqblAT1gH+mMwqy3GCyBi1ISJs5I/LGYH5TwO4TmWf4oqgV2pjUBCpMBSdhHNvYEAwJOFR4+41MN3AWCLdyLD897RixZ7Io6FKS0pBhS1wN5PO+KRxKj6ipZTpBEqrQTzuNIv8Ab88XVgekJYxIx2k659kAVQih7t6QARsCTA36TsD0xJ4eyBr5hKcU9JZtdhOkXM+qekHuB2wDl8jUdy2lmUXZgrRA6/VNz9h3wRlaNVSXVWETt6fZZ3ntG/LBCjnoIAMq951nN1vLQkqNIFgOfQRtivni1SwUgAC0LP5k4Q8K4XVZg9aqwM/S7i8bk9Lzt0w2zmZ8y0Qu/TVEwf8AD0HfEHTbU3EyyXhn2AQinxGqamkEjUAWOkD8SPwxrVKoYHIEbTM78+wxrw3LtULFTB2/DkPnE1DhOojU4knmd+3498cj1rzKWK5ODAtRIhBqaLAXk/P2xVczwPPhWZ1fSoJb94thubatsdDyOQC1RYj6pg8gY/zwH4ofTlKrAn1wttrsBe/S2K36ouwCwukTZ26zlry25n3OMPx+vjB3B8t51elSZiodwCegPO+Lbl/BdLW4YuVCsVa6yFIltoiDG/fFSwHWaZZV4lczXiBmp6NJ5CdUekXAgAAnlOHr+FV0TTDEkhapZ1iGMHTAkXPXbfDHKeEKBOpkhNJjWdzym5O3SPbDocYyxVayuzak9MKSBE8o3k8zijWE9Iq619FHM5jVQKWUkXMnTLbWPLtt84HztP8AdqQx3qL9R5ExHwOvT4YVuG1pLjLVAolpem0aecloB+NtuWBCNAVWBWXaVCzb1AQNt7Wn88GUZip4jIcWqh1iodK6LAcjaCFHcmJ6XxG+bYkyd4PTffsdj84EHWCLgRFhI/t+r4ly9SNI5SVIPURG/ucFCDvzIDlfunHyjzKProgm8jfnYwdV94JwSqOzegeqJjeSBzPxthNwzPKtMqwJYe0RznnuNre+LV4P0VhUAAAphYJW8NPPnEfnhM0tuPE2ftqrUCCM8TSnwusB5ir6CAynUBE9FB6z/qMMctmXQLSq06TUiNStoJ1BidcNBEqJN+XOxw9zQNLQitKqmm6yCIECItI1fbFf4gpqJWWrVKhTE6gCFmyrOkFeQneTiqjDYMVtva1O3ED8921eU4UE2RbAEE2BFmlQD84i4ZmlRmQ0wXYh19IJKgEETBBgTe4t7YYvUqtS/dUDpF6eiQNFwdaMQwggm3P3xBnqVUUkzNOkpanbTqMwwglkIkxY2IInGuNYEo2Hr2/iYR02dRvIyp6/zAMh4fbXrmSrEhQpEGQZna1rdJwzXLLTp+t6YRHcuNJBUvCsCwiFlg3PkJthLlvFFdYWxAM/TuszAMzJ2Jxbq3BwQGQa6bDWzgSPVeIN9oJMxYbXwodTZaMMZopRpskqCJUvFHACKD1KdZ6mgj5p20kMLkgnmTz5CcIOGVqfn0jUjy5VWMttyMTfrGwk7Yu+dqVcuzAuDT+hkK6TDLsLcxeCN8G5XguXRvSaWgrqDuVBIOwBvBudwefPFASvWEKLZkrwITT8H5V0LKkw2pSSzK1I8x6r2MzvfElPJNkhFIIpi2nUfMXoVZtxuDygjY4ovF2RarFKiAOSSKbA3n1gAdhv1kjmcE5PjNeFpI+o0zCbHYzp26EX9ow9p8WPtwJnalTUmcnidGpVVzCAgutUT6lVt4ANyPT/AEwv4rwZBTVHRtTfxl9ZLfzSSSCLSQIIjltvwTjTgAZg6DEjTz+6k/BPzg/iWYp1AAzEibSAb7b2IJ2tiWqK2e0ql+6vjmUXMftCMVNOqSDcpq0k9RFsZi50MpQKg6Af/fMP/uxmHvtI9v2H/Yn5B/pM56y5iqpakoMWJZgItO03if1thQeCGlpqV0RaWpVaFknnAgHpE/54dN4upU0CJQcaYj1cza9yTuJ9xhFx7ixrMiBGAWTB1MCTBncgf6jHn1yD0m2SCuDGWU41RkqoNPUQAVUn843A2PXB1XLHMMoplj5Yu9Sy+1rmBcfnhT4byNJwzVhpCgKNI0gg3Pztt0wRxzjX7OqLTRADqhTOwtqMEEkn8jjXrcldx6zMesbto6SxU8iWKU3uRFv5hIuTctPOTz2x7XoCq7BXQMLAQSAAY3ge8DHPF8U5gGVKKYIsD+F+w+2J08a5oRBpAgRIp37T+c/3wN03QqErGb+NDlnemtIVArMpcuQGO06YMDeL4tXhHiLZimKr0wpYtpCgxE7mTNyDfHIghZgI9TEAe5MD8cdr4dk/IoJTBgKoF9z7/njO1iIg46mNVMSeZNoDamEi+kRbtP5nAme4YMwvlOD5YIO8XG1wRbAzZgl2C2IkbwDFr9pn3xADrnTUY6Soi8XkgA/GMRtaqkjHSOrUTgyWr4foZYCrSpjWrABpJIPUSY5HEdRmqsskmdOocyJ26HsDjxSGLBWIZbF+Xxz/AITe3443yub0Gmd4I9ZBPUTY3sTAwqdS1ty9R0hxX6Tnkwj9gVKasrvCvcVmMQJDWNhBHLp0wPm+O5YMyGqKkwQRtqNltBmIEcvm+M4jmAaVY6nKmm7aur9CpHOZGw9tzzzMfVqgaTpufVOll5e4O22N+is3ZK849oi9gQjd+8vmZ8TZWpSWlrYPTkCKZK6lGoDa4iJ254pvFq9yyVAV8zUAXht4b0gNEMI36dcB+suWNIkB5vpsNEdRsV/DEhClSHDTrJNxESD6oMC2ojTvOChdsozZOZFlaZNvqVJmJI35z7x8xiyeH/DDZxSyt5YVoIILXiZ3HUWv1xXaSgakUkCdUk2t1nn6vwxc/wDZrnNAqqsiVpNa4liQJBYdPicHDDEGRJanglFYLUqkzqnQl5HS5A68rYe+HOD0svW9DVej6tMdRfmLfGCKVYMwUnS7nVEEkLp3LTYnSbWkG25wxo5RS8qzQykGb3k35D+ID4xbORIk+epAr5iODpvEgTHKfacU2r5lU06ozlAIQdC3DlZgaxBBIImZiRbFu4fTOiArEMIZZ35GfvuMDf8As9SChfLp6Fb0SQdIO+/uffAXr3HrLoV/NnHwnM24/mg96xBuhPQifSBFib/1xH/viszS9Z2KnfUQZ2BG3XDHxvw7yK9VYu0VFjaSL/jNumK/5aq0wSG9SSb9yO04JZoWSrzc5io1GXKSX9oCs0mdLEnlJN53vvGLfwrig8jynCnSDp9TKSrEemV5TNiekbGKm2UJJ2kkCALmdoBPPDP/AHPmCh/8PW08waZuOxjpzwopwcwwJE849k9VZUoM1RidQWJafqI5j0wRePbprW8IZspq/ZXhfVaNjvA5nnHWdsE8M4NmhUFVKVWaZDCEIgjaZ36+09cdoy1WaQYqQYErzB5j4P5YJ5hPaXUz53eiX9MENAAneeWrY3iINhY7Ww0yeeKOtUDVsSp1SSB6lPSwEC/bacNPGPChls44CjTU9dOwiDMqewM22gc8Jsgh1aCfqBJPIVBtpP8AKRb/AOK22Chscyy1lztAzmWzNceyBRdPnVH5HTpjtsb8rDEJ41ScGEJBIHqUapNxczNxv1GK1kMjFQkjn6ht2YDcAd78sEZeiyEgAfVfn7QZmOfzecWfWvt4bmP6LwUiweZX6T8cfXrLIPENVfSKRYDmNN//AKcZhaKam5G+Mwv9st9/2E3P/C6P/D9z/wBlKo0nD+rTMzAMb7sBF4VTvjSiJqFZaBrg6ptEmOQu0bwJ+MZK0y2kTItaACevW1sa0107C8RsIk3Yx9rbWxxsUTz1egvsG5V4+kZZDjDqyooUKA0KZMxsZ1C5mZ2wDxDMtmG11BcgBRsFEyABPTcmdziJFjUv8LLp03sBPQ9zvj0DEW6l2wAZo6DwtUJa1R/uLs2oU9h3viJTFpO/XE+Ycz+AOLV4c4DTq5ctWSS86XDN6IsPSN7g89j2xoKSiDdMLUFWuYoOM8Sp06pVgwJDKRBG4I2jvbBn+9M1VIQ5isdRA+tvbr3xf6XgugrKrJDEfxzoYwNhqLE727jBee4LlaOiqKCU9LgQ4DKTt6jEhdr/ADyxRrFPaDAIjHJUNBVCpBXU4OyA7wGM6t+5mfhYay6lZr1GJJO19rLy3gHscNKdemoWsEJWnITQwuBAmOXUDTcfGAabIzXMsolpFpJM/Mj2xg+KkBFX3/v8x7S9SZopWHmIMtfeOURgZuK0CpVnVBIWCwtG0QfwxTfEdQNmAD9ICCY7TtPfCxwP5hvP484/KeWG9L/+dS2tbHsIzg4x0gLPESjFQvTvOgcQ4xl3o1URhJVlCkzPO8bHFOkNAuCA3Pcyd8B0HBO8ATJj+3ttOGD0UOmXsVk2N9+m1rY9B4d4dXo0ZayTnnmZur1LXMC3Hyka0tIXW6CfSwLaoHIRAmdXXrh9k/CFSrQSutSmdUsdOywGUAmd+lrYRLpAT11IKmwVbN12NtrX2N8WTJeJ0p5TyfL3UqxIEsJMtrkGTqAgrEczcYzmpdeWEdDqeAYTlPCCqajftBL0wxgqP4mUj1zpmBMj43w64JwcZNkCrrrugglgAPSGA2iQBvsZi1sQcJ8RDMvUUrppkIDcEhNIWACPU0rPWOXPB9bLaX1sykFhI/5YBAYDSPUF9N46HvimJOYz8m61NRdV+ozuXM6duREz7RzwU2dKCwEBgLRsRYSe0b4RrX8zy12KjVf93qiQWBmSL7HeCdsE5itp1WBFXYbzB1AAxDE7WiN7jFhjvIlCz/G81TrVVFdlUVGC6YBImZsIjvhfmOJ5pm1GvUOsBp1nfY2HPa3+eGXizKquacLLaghjVsSgsSB223F+wKGpS2gfSQPvB+1wY3+2NWm6piFC8xOytwCSYZmcxUIRnYuRYaiWMTtE79h054ikWK7qef8AKRv05/gMR1aoEU0USDM/AMi/vtgqjlyQusBVIYAwLt0E9SRh103gp2PETVtuGMMRtJV0jWrK4bY6lM3BJtfa22O05LjVB6a1BWSGCkguBBPI3tvGOHVnLqLnUoEgzuoEnttH2x7SmWUwVKlhJGxEEARyuL9diTjGu8N8pchs/SPUanecYndcrmVZv3bBlB0tpYG8ekmOoH5YKT0zMkD9T9o/HHJ/AHFWp5gU3f01ToIJP17o3tMg+59h1qkZAJ6X/qP13xnMu04joOZWfGfh79rpqqAGvSOpC1tSncEnkYH274p1bwBnHaT5KgAHVrMgyTMAHae5N746lUqBTvdbxO6nf7R+GIDnkDH1ghjKne43X4/riRkDEsGKnIlFynhCoRDsgcLDbwSJB+bfYjCvjnDDl2IK6iux2DLzjrH98dFdleqlRbrUgVARzH0t8RB/7cQeIOHCurKLMt0PQ+/Q7fbHGkEcdZrafxe7zB5h9P8AeZzdVkAjTHuR/XGY8/ZmN1cIP5Y268+uPcK4npg4lI0z/CeZMnboDP5icar/AIb9z9sTGoI/4YkruTJnnEjme98RT7YLYADgTG8PttsQu/ToJ6AR06b49j2+2NBU2gH+1tjP2xuWt6bi1/6e8TbqIxwqf2hG8Q0w4L/7kZyy/PQLPt98Nk47U8tEUKAqhV0qdUC5O8SdtpED2wsqNueQj7XkRFzzix32MY2oUvMcKOZCxzubmLWvN7f1brD49ZmBrrKGYCgAD5Yl84TVNWilWsVYtJBnRCjTEaSJn0nrfnhjkqdOq8mm0KPWQfTyZZm7b33Y37Y2esiDy2JFNWXdSAo0mRoUgsSIH5jrW+P+IqtOoyUag0sAxhYPqlue1mFud42xOMxKPDpUl1ZXkNtbSoBIMyCGIvEmx2uME+YGDuisCwAAIC8vUQtyYsL3xztOMVy/mapJgsGUEAKLWiCB7Ec/eep4jzbBv/EPf2EXiBEEj8fjEGvPUTg2IHxCoGquw0n1NZeQAMW6QAOsRcicCDREHVc3sBy6lZPSb49VrbxFt7XiedrcrW3xDWA3IiSYAtHvIB5cxPvh/RD1/IRfUH0zcqBb9f25Y3y9I7Fj7Dn1+04ymACANyYuex2ttG1j87Y3JvFgRIJ+0iR7ct45RAav1PlvgCBqp3ryZHTj0iAREz2vJI91NuxwRFm6WJ2tsR7WPxPINfRvpW2mDueZ9VrHta20WJnG5BKubWAkdTAiIME9zPxvhK3UNYMGMJUEORLN4DZVrszMFAQhQf59TDaOUg/FrRN041nGSnIVWq/VUgAEryJ73n0nYe2KD4UztOnWZ3dQumoACsqTAKxFx19vfFobj+VNNnqFXcemwNyZ1W0AAbCJmQcKkcw0TU/F9RFqQkXYqur0wxDNNid+ZJAE/M9TxxUBceWqhipVQTCjeRzkgT0vPXCinwWsxAKbrEFhM3AvO/MdSR0BwszVB6RIbTqhRfqZIjvsLX9I2vgxpZRkiCW5GOAYZns81V1LhQVUKCBuFMy3Mklrz8SYgWqs7XCgeraTJ3O5Jkbxy5xiN4E3mJHMkggDTMWljBNgSTG5wTVjQIkaotyJ5k22Fz8DeBEKdpBEuRkYgrudGvUBMDuLE25SSCJ/6cT0WmFuCBOrpqU32I6nmbbWMatQOh1gyRqgrb+ax5E2AFufLFi8IeH6OYSoXaqrUwNSpHrUzqgkEyNPaJ+cO6rVIUypP7xamghuREpresNJ2G0+oiCBtfkIvY3mbR2Chz/y2kEAQV6rMjkTNzMnocWfxbwKjRVTRWoysAQzMNOotqa4WOc2G/U4RMltOxgiTMCwk7xMMALnc98IB9wzmNbQOJ7TlaoY6grcxY6p9NjzkMQDe677Y7Z4a4j+0ZenVMaiIqR/OLN8Wn2IxwzI0/Ny5H06TqntsCb7EkHvA2m7XKZ+oE9FR6a7MiMyw5O8AgaoUDaBf2xR03SwOJ1/O09D+bv/AAmdh0IH5+2FlfKEsaQgN9dM8pHL429iMUHhfFnR0rNUZ/4T67HSCSbtEEE3NrW5R0OpXVqaOhJBhlYGBpO3uIO2ENXq20uPTkH4wtde/vBskWqUGRrMZ7EPzkC4uAJGCcpnTUoBiRqBhz221Rb/ACxgpCCQLMIjlbYjoR/Y4X0qgy9ZSy+mtqDAcv5vxvPfDlNq21h17wbLtODDq/hylUYvBvGx7YzDNAyiFLEco73xmLYhRqLQMBj+s+cy+piVETeAJ2tvGw2xLl8hUqoropKFys9SPqiTy+2/tiOQiu4BlRpXV9J5CwOomY7Wm+Lxlssqpl6KnSq0tRYgAkvcnSLSYLdLiemJ0+nDNuaF1PijrT5SADtKXXyb0ydcQCARrB3Ei+rkR2iwBtgZTEE3B33teBJ7C32k4d+KOIKWSiiIlMLIt6iGP1MTvI+fffFfqVILDcXAmwMCLNNrbj564PYArYEzayWXJnqNBHUgyTHI7d+pU8oPXDLgufSjWWo6FwoJ09Tt8QCZmxkX6qkqBmIHIgRyKi0kdxt3354Ip5aq8ny3a4JIQkad94uSPkEcrAizCgGW1fFZqFU8mKhqyp5CbafpsQW3P54iz/Ald5WsxFRiFMTPfe39t8IsjlK9PRVehVVZPrKlZkGI6/3G53xZ+FprIqCwF1kxJOm4U7xq2FrH2wMk54jdSVhCz9ewlX4tlEp1NFOYF2JjflsJBgRPQ/ICqGeVhE8vaZEdp5xB6YM4vV11q0trguqkzf8Ahi8EGBPQAYCTUSD6SVMAkxFvzNjPPlGL5wMmLqhdtqjmE1bRe5O09DI2EgCOfKdsRvSG9j1ttcnaLbjqIib74kq8qRzAmbDfYCLdBaIGNaCkAAGJIFuYEm20GTuNr9oqNQq9DGh4bqW/J/qTUEGq14C/aLdbW35xiUoNJE9Ouw5W52xrl6UMVHQC3zH2HLljyo4CncjvEHe1zH3wlY5ezOZ6TS6bydJtYc4P8yRo6ekGYO9l2Mn5k9gTucauAwJ2lQCB0NhHtMKepOwtiRRA1WgbKOkdt1m4v0gbDDTheQpVqR1CWeqAtzaYHKIA1X7i+NWqs2NgTxV1oqXcYgomVDkxBkfcRHt9thGCiIkMYadoE9BFzFmiBNyQemCM1kxQFrMHZINxpIIMAze3xbD7hnEmr5mozU1pgqraIsCBErPImT8DDX2Js4Jiv21duQIHk/FCgrqRhpWx67WtttgLiNQnTUAnWkQfVBm6hZ7j3A6YaPwinr8yrTrMKrVPKWlp9TBjIvcbSBGFGYX6SE0SzKAbs1rgSBJ5bRhq71VMItQAtoI7yCiJhR9RAkc7d+gkjkZIEYZvwquIV6NQTJVSpBie/Sbiwk9oK6iuljf16oB1X1MPSdQHuZFiBHQYvOXzRFLz6lV6lTQrIHvIgBiYjSPVv2BN8Ylj7cfGbCjMqWW4fWZ1OjU1oDMEvcEAsf8ACvLYxuRi3+FvDuYy9UlimkroqRUEgHaykkSbwep6YE4fqzVkVVCkwGF2YXAE8u/cYJ4ZnimYcsQHZIfXYFgL+m3Mb+9sBZyy4MYWtVXex+Xxlu4ZTp6SsAqGYEsSdiTtF/S2OU57KihVqU5D6WYT/MJtJJm8zudUHbHQOKcP8+rQqhlZSJKFoEzDQRzAMX3nFd8WcIqCrrpIwJ9AhTcpC6pA2KwdXSLG2IpwhwTKOCe0VeH+HLUrikKsAjfSPVtYCwkbi1tr3xZst4NprIao4BBVioCgmIDCZuZu28xyxXuGcLrag6UahKuCSFMBQZhuQMLHuSZF46dVyr1qZIVlB+kAQRAsfnYjCHiVuorceUTg+whKFQj1St1PC+XCNZ5tsw3DCDAWNlgx7XkYsXDNKIqqWIvAMdfUD88seGjpSmwEzaW3n+WOX/641p5mmr+SNWoQ0m0ieRHPcffGPdda42WEnvzGAijlYYTMdtvbmPmPywNxTKftACghWnUp5TH4TgtBqnSCO5/IXx7TJsYm9o5Sdjh3w3WrVlHPHaBtr3ciLMjx/SirVD6xIaCOR7icZhhmeCU6jF2iTvbGY1vtmn/y/wBwOGnF+D8NFRlFVFVKZBNgTA+kfN55m+LcaBr1L+hXXSDIBj/oHU2E7dJwFkOFU11ebLNuV5L7Rz/ECBhXxTM0abOFLGow0UjaDt9Rv1I1dueN8hWYheMewmQNwHq5z8Yg4lVV67BDKIToJJkhbTsLkewiO0E+Ecn52YFgadP6iR9NjpsfrljAPPflcAZGq7OoWWkDnGobTvIvfc/YYs2RzY4U7rUUVKxRYZDIWRazEQbnkbE95SemwnGOTHqragRzwJYMrw0Byq0abyDpLSIkwDpi5sTB79MSvVNKjVLEFkLC4BE7BQojeQIM74raeMyq01p02avqANV9JJsZAAgAAch3xpWrtWPlk6V1BqlgQVmQzagRuu0cu+F3pes4cR4X1uDtPykOe45WakrVEao31Kv0gKYswAAsTE3M9jifK5kU6SIqBKh1gqYjUzDUFsdiVAuTEntjfP0alTNU0JDojD6RP83MW0kFZsdsP08vTUUFmEk6V9gZLEg3IZbXkWvjjiLgHdk/Wcx1a2Z2IJMk733M/BHP2xHlT/EYmN4/CDtBnfvi21PDiqap1KTYQZ9Lz6jBIm07Dv1Js3gXw3SNDVUpU2L1GJJUE6dlEkTFsUuPpxGNHaKbg5GcTmKnqeX6GJqBAg3x0jxDkPKy9bQFF2IIgelvxPp9OObxEmRBP6+MIsMT1Wi1QvBbGJNRYCo17f2GIA9udr23+JtPviRbl4bmfm3LGlNZ6/oc8cOIyRuGPebyZmIj1RyFtvb2vJJHTFl8PZR/K8wRIqAnuAV2BPK34Yr9QCSAogbye1+eLV4eK/sr2IILm21wAT9hth/Tapw/E814p4TQmnyM9R3hmayYNWoX0wrypc7Sbm3+I4qmazT0HYrpZyoBqTI/wgXA27/ji8ZimKlU6n8sVEDBxyGiJ5AXBJ/O1y8pQHqWll1NFwfM1GFJn6k3nVexjabTfYp1TEeqeTt0yIcLKVw7OVzUFKqXV6btUQGF0mPVpEbkmbyN8MuMrVrGmSlOotMsxUyjHUfWdQIHeRtviHM0qrZwOEJWoxVivq0EseYB2EdsWbM5dioRabEQwuDMnn9j+GGTs6GK5s+8spXGqaMyNl09DE6yKhcEyABJUWEgbfOLtwTJ+WqINLVEJBMGNJOrmTyK7cwZxW8vw+sRSZUqIUaHEghgBGlBIsdM8t+eLT4T4fVoehhOttSk3hZ0zM7woM4U1CVhPTjiO6drd/qzH3EuHUlpIhCoNSwR6YHTUNrYHfh1TK5WvocOxDMNYJge8STHLribxPw5amWKtMKSSRHQi/3n4wL4f44fKUHSXFMFlHMqBqjGVYCADNatS+R7RTUy1FKFOqUPnUwAmmDAhANZFpMAzbduQw/4VUWsG1ANAH1bhhYggHeCIM3jEnEeD0q1T0FF1KwYAfVKlbgRdZBv1x7RyR8kFmHmKUkxEhbbTH8TffAGaEV2AwZ7nOIUqIjXNQDWaUfUNUk/nuYHTG+Q4wK6vp9OhiOsjkZB+k36bHGp4YHr6n1WiDyiZAM98b5PhlPL1WKgjzDpN7RHpty5ie5xUkESxFe3jOYTnaOpCp5iQeUi4/EficAiorQzRK2JP1Rz5dfthvXqAKhC7cucbH8L/GFHEMuuvQABq9ST9Mcwee5xleJVcB/oZNLdoRkiYIEqTcTHzGJ8lUYrLAhtjPM/A5YX5VDTC09WoibzeOQnuMG1v+ICLqRMzYH+0Sfg9MB0Wi89Sd2CD7TrX2npNauXYkmY+cZhnTVSAZP44zDh8IH+f7f+5Tzz7TkvDvoqnn6L/J/thRxGkuun6RunL3x5jMe0XqZ55u30lk8NUlFWpCgXqcuy4oPjFyc+4JJH7oR20rjMZgVf4x+UZH4cH8PsRUNzYPHblbpYxi559QtGoFAHri1reZt7dsZjMK678T6Q+m/L85NwYfvE7tB7jS2+Myx9APP1X58v7n74zGYSWaVn3zEvDGImDE1EBjmCCSD2kzjpvhpQMsgAgaW292xmMxS7pBjpK543Y+Uwm3lj/wBSn/c/fHOa30j/AB/2x5jMKNPR+EfgH5/8nlH/AJnuf64ly4v9sZjMVM107TZvqb9csXfgqAUhAAmlNus74zGYbo6zz/i5OyE5S9XLg3BpUhfpMflhtxCq3nUxJg+aSJsTG5xmMxpUd55TUdRF3ArI0WudvZP74tORM6TzKrPf1gX+MZjMX1X4jSNH+CsU5USas39Q/wDUA/LDqpba3pf8x/fGYzAGjQkdX6qo5aHty+kYV8EQBUIAB8upf/tOMxmA3dI1pOj/ACjrLCKwj+ep/TBKn0t//of/AD4zGYR/Mf72lr/vQ1hb9dMD5seoew/M4zGYiDkifSPj+n98LeJ/8Wh/3/muPMZhbW/gN/e8JR979f8AUjY/ul9sShjESd6f4uAfuLY8xmI8J6t8hI1Hb6xnw0TTWe/5nGYzGY2T1i0//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51" name="Picture 11"/>
          <p:cNvPicPr>
            <a:picLocks noChangeAspect="1" noChangeArrowheads="1"/>
          </p:cNvPicPr>
          <p:nvPr/>
        </p:nvPicPr>
        <p:blipFill>
          <a:blip r:embed="rId5" cstate="print"/>
          <a:srcRect l="46216" t="23196" b="5556"/>
          <a:stretch>
            <a:fillRect/>
          </a:stretch>
        </p:blipFill>
        <p:spPr bwMode="auto">
          <a:xfrm>
            <a:off x="6156088" y="3505200"/>
            <a:ext cx="2606912" cy="2609787"/>
          </a:xfrm>
          <a:prstGeom prst="rect">
            <a:avLst/>
          </a:prstGeom>
          <a:noFill/>
          <a:ln w="9525">
            <a:noFill/>
            <a:miter lim="800000"/>
            <a:headEnd/>
            <a:tailEnd/>
          </a:ln>
        </p:spPr>
      </p:pic>
      <p:sp>
        <p:nvSpPr>
          <p:cNvPr id="11" name="TextBox 10"/>
          <p:cNvSpPr txBox="1"/>
          <p:nvPr/>
        </p:nvSpPr>
        <p:spPr>
          <a:xfrm>
            <a:off x="457200" y="6167735"/>
            <a:ext cx="8001000" cy="461665"/>
          </a:xfrm>
          <a:prstGeom prst="rect">
            <a:avLst/>
          </a:prstGeom>
          <a:noFill/>
        </p:spPr>
        <p:txBody>
          <a:bodyPr wrap="square" rtlCol="0">
            <a:spAutoFit/>
          </a:bodyPr>
          <a:lstStyle/>
          <a:p>
            <a:r>
              <a:rPr lang="en-US" sz="2400" dirty="0" smtClean="0"/>
              <a:t>Brick wall…		  Wicker Basket …	   Quilt …</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1066800"/>
          </a:xfrm>
        </p:spPr>
        <p:txBody>
          <a:bodyPr>
            <a:normAutofit fontScale="90000"/>
          </a:bodyPr>
          <a:lstStyle/>
          <a:p>
            <a:r>
              <a:rPr lang="en-US" i="1" dirty="0" smtClean="0"/>
              <a:t>Case Study</a:t>
            </a:r>
            <a:r>
              <a:rPr lang="en-US" dirty="0" smtClean="0"/>
              <a:t>: </a:t>
            </a:r>
            <a:r>
              <a:rPr lang="en-US" u="sng" dirty="0" smtClean="0"/>
              <a:t>Alhambra</a:t>
            </a:r>
            <a:r>
              <a:rPr lang="en-US" dirty="0" smtClean="0"/>
              <a:t> (Granada, Spain)</a:t>
            </a:r>
            <a:endParaRPr lang="en-US" u="sng" dirty="0"/>
          </a:p>
        </p:txBody>
      </p:sp>
      <p:pic>
        <p:nvPicPr>
          <p:cNvPr id="37892" name="Picture 4" descr="Dawn Charles V Palace Alhambra Granada Andalusia Spain.jpg"/>
          <p:cNvPicPr>
            <a:picLocks noChangeAspect="1" noChangeArrowheads="1"/>
          </p:cNvPicPr>
          <p:nvPr/>
        </p:nvPicPr>
        <p:blipFill>
          <a:blip r:embed="rId3" cstate="print"/>
          <a:srcRect/>
          <a:stretch>
            <a:fillRect/>
          </a:stretch>
        </p:blipFill>
        <p:spPr bwMode="auto">
          <a:xfrm>
            <a:off x="152400" y="762000"/>
            <a:ext cx="5837860" cy="3886200"/>
          </a:xfrm>
          <a:prstGeom prst="rect">
            <a:avLst/>
          </a:prstGeom>
          <a:noFill/>
        </p:spPr>
      </p:pic>
      <p:pic>
        <p:nvPicPr>
          <p:cNvPr id="37893" name="Picture 5"/>
          <p:cNvPicPr>
            <a:picLocks noChangeAspect="1" noChangeArrowheads="1"/>
          </p:cNvPicPr>
          <p:nvPr/>
        </p:nvPicPr>
        <p:blipFill>
          <a:blip r:embed="rId4" cstate="print"/>
          <a:srcRect l="6436" r="6436"/>
          <a:stretch>
            <a:fillRect/>
          </a:stretch>
        </p:blipFill>
        <p:spPr bwMode="auto">
          <a:xfrm>
            <a:off x="5257800" y="3257550"/>
            <a:ext cx="3769297" cy="3448050"/>
          </a:xfrm>
          <a:prstGeom prst="rect">
            <a:avLst/>
          </a:prstGeom>
          <a:noFill/>
          <a:ln w="9525">
            <a:noFill/>
            <a:miter lim="800000"/>
            <a:headEnd/>
            <a:tailEnd/>
          </a:ln>
        </p:spPr>
      </p:pic>
      <p:sp>
        <p:nvSpPr>
          <p:cNvPr id="7" name="TextBox 6"/>
          <p:cNvSpPr txBox="1"/>
          <p:nvPr/>
        </p:nvSpPr>
        <p:spPr>
          <a:xfrm>
            <a:off x="152400" y="4724400"/>
            <a:ext cx="5181600" cy="1938992"/>
          </a:xfrm>
          <a:prstGeom prst="rect">
            <a:avLst/>
          </a:prstGeom>
          <a:noFill/>
        </p:spPr>
        <p:txBody>
          <a:bodyPr wrap="square" rtlCol="0">
            <a:spAutoFit/>
          </a:bodyPr>
          <a:lstStyle/>
          <a:p>
            <a:r>
              <a:rPr lang="en-US" sz="2000" b="1" u="sng" dirty="0" smtClean="0"/>
              <a:t>Alhambra</a:t>
            </a:r>
            <a:r>
              <a:rPr lang="en-US" sz="2000" dirty="0" smtClean="0"/>
              <a:t>: a Moorish palace constructed mostly between the 13</a:t>
            </a:r>
            <a:r>
              <a:rPr lang="en-US" sz="2000" baseline="30000" dirty="0" smtClean="0"/>
              <a:t>th</a:t>
            </a:r>
            <a:r>
              <a:rPr lang="en-US" sz="2000" dirty="0" smtClean="0"/>
              <a:t> and 14</a:t>
            </a:r>
            <a:r>
              <a:rPr lang="en-US" sz="2000" baseline="30000" dirty="0" smtClean="0"/>
              <a:t>th</a:t>
            </a:r>
            <a:r>
              <a:rPr lang="en-US" sz="2000" dirty="0" smtClean="0"/>
              <a:t> centuries.  The Alhambra was first used as a fortress.</a:t>
            </a:r>
          </a:p>
          <a:p>
            <a:endParaRPr lang="en-US" sz="2000" dirty="0" smtClean="0"/>
          </a:p>
          <a:p>
            <a:r>
              <a:rPr lang="en-US" sz="2000" i="1" dirty="0" smtClean="0"/>
              <a:t>*</a:t>
            </a:r>
            <a:r>
              <a:rPr lang="en-US" sz="2000" i="1" u="sng" dirty="0" smtClean="0"/>
              <a:t>Moors</a:t>
            </a:r>
            <a:r>
              <a:rPr lang="en-US" sz="2000" i="1" dirty="0" smtClean="0"/>
              <a:t>: African Muslim peoples who conquered the Iberian peninsula in the 700s CE*</a:t>
            </a:r>
            <a:endParaRPr lang="en-US" sz="2000" i="1" dirty="0"/>
          </a:p>
        </p:txBody>
      </p:sp>
      <p:sp>
        <p:nvSpPr>
          <p:cNvPr id="8" name="TextBox 7"/>
          <p:cNvSpPr txBox="1"/>
          <p:nvPr/>
        </p:nvSpPr>
        <p:spPr>
          <a:xfrm>
            <a:off x="6096000" y="685800"/>
            <a:ext cx="2743200" cy="2446824"/>
          </a:xfrm>
          <a:prstGeom prst="rect">
            <a:avLst/>
          </a:prstGeom>
          <a:solidFill>
            <a:schemeClr val="bg2"/>
          </a:solidFill>
          <a:ln>
            <a:solidFill>
              <a:schemeClr val="tx1"/>
            </a:solidFill>
            <a:prstDash val="dash"/>
          </a:ln>
        </p:spPr>
        <p:txBody>
          <a:bodyPr wrap="square" rtlCol="0">
            <a:spAutoFit/>
          </a:bodyPr>
          <a:lstStyle/>
          <a:p>
            <a:r>
              <a:rPr lang="en-US" sz="1700" b="1" i="1" dirty="0" smtClean="0"/>
              <a:t>Did you know…</a:t>
            </a:r>
          </a:p>
          <a:p>
            <a:r>
              <a:rPr lang="en-US" sz="1700" dirty="0" smtClean="0"/>
              <a:t>The Dutch artist </a:t>
            </a:r>
            <a:r>
              <a:rPr lang="en-US" sz="1700" u="sng" dirty="0" smtClean="0"/>
              <a:t>M.C. Escher </a:t>
            </a:r>
            <a:r>
              <a:rPr lang="en-US" sz="1700" dirty="0" smtClean="0"/>
              <a:t>(1898-1972) visited the Alhambra in  the early 20</a:t>
            </a:r>
            <a:r>
              <a:rPr lang="en-US" sz="1700" baseline="30000" dirty="0" smtClean="0"/>
              <a:t>th</a:t>
            </a:r>
            <a:r>
              <a:rPr lang="en-US" sz="1700" dirty="0" smtClean="0"/>
              <a:t> century.  He was so inspired by the tilework he saw that he began to create his own tessellations—artworks that are still famous today! </a:t>
            </a:r>
            <a:endParaRPr lang="en-US" sz="1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steemitimages.com/640x0/https:/cdn.steemitimages.com/DQmUX8u7TZzN2nd4JJx62Hdcwx4TaXiwNE5X993BPXP7u5f/20181001_121710%20copy.jpg"/>
          <p:cNvPicPr>
            <a:picLocks noChangeAspect="1" noChangeArrowheads="1"/>
          </p:cNvPicPr>
          <p:nvPr/>
        </p:nvPicPr>
        <p:blipFill>
          <a:blip r:embed="rId3" cstate="print"/>
          <a:srcRect/>
          <a:stretch>
            <a:fillRect/>
          </a:stretch>
        </p:blipFill>
        <p:spPr bwMode="auto">
          <a:xfrm>
            <a:off x="5105400" y="0"/>
            <a:ext cx="4038600" cy="3028950"/>
          </a:xfrm>
          <a:prstGeom prst="rect">
            <a:avLst/>
          </a:prstGeom>
          <a:noFill/>
        </p:spPr>
      </p:pic>
      <p:pic>
        <p:nvPicPr>
          <p:cNvPr id="50180" name="Picture 4" descr="https://steemitimages.com/640x0/https:/cdn.steemitimages.com/DQmWz6nffeRi6rBBoBGsnNWdj96a8edpWtWtSNMKJ1Kpgbq/20181001_121611%20copy.jpg"/>
          <p:cNvPicPr>
            <a:picLocks noChangeAspect="1" noChangeArrowheads="1"/>
          </p:cNvPicPr>
          <p:nvPr/>
        </p:nvPicPr>
        <p:blipFill>
          <a:blip r:embed="rId4" cstate="print"/>
          <a:srcRect l="14881" r="6250" b="2777"/>
          <a:stretch>
            <a:fillRect/>
          </a:stretch>
        </p:blipFill>
        <p:spPr bwMode="auto">
          <a:xfrm>
            <a:off x="5105400" y="3124200"/>
            <a:ext cx="4038600" cy="3733800"/>
          </a:xfrm>
          <a:prstGeom prst="rect">
            <a:avLst/>
          </a:prstGeom>
          <a:noFill/>
        </p:spPr>
      </p:pic>
      <p:pic>
        <p:nvPicPr>
          <p:cNvPr id="50182" name="Picture 6" descr="https://steemitimages.com/640x0/https:/cdn.steemitimages.com/DQmR8B3eJLjUkvoxQuCrhf5FXq9NvDH7zSwXaN4BMrQP5x2/IMG_0091.jpg"/>
          <p:cNvPicPr>
            <a:picLocks noChangeAspect="1" noChangeArrowheads="1"/>
          </p:cNvPicPr>
          <p:nvPr/>
        </p:nvPicPr>
        <p:blipFill>
          <a:blip r:embed="rId5" cstate="print"/>
          <a:srcRect r="2222"/>
          <a:stretch>
            <a:fillRect/>
          </a:stretch>
        </p:blipFill>
        <p:spPr bwMode="auto">
          <a:xfrm>
            <a:off x="0" y="0"/>
            <a:ext cx="5029200" cy="6858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ile:Alhambra-border2.jpg"/>
          <p:cNvPicPr>
            <a:picLocks noChangeAspect="1" noChangeArrowheads="1"/>
          </p:cNvPicPr>
          <p:nvPr/>
        </p:nvPicPr>
        <p:blipFill>
          <a:blip r:embed="rId3" cstate="print"/>
          <a:srcRect/>
          <a:stretch>
            <a:fillRect/>
          </a:stretch>
        </p:blipFill>
        <p:spPr bwMode="auto">
          <a:xfrm>
            <a:off x="304800" y="304800"/>
            <a:ext cx="7204362" cy="2971800"/>
          </a:xfrm>
          <a:prstGeom prst="rect">
            <a:avLst/>
          </a:prstGeom>
          <a:noFill/>
        </p:spPr>
      </p:pic>
      <p:pic>
        <p:nvPicPr>
          <p:cNvPr id="43011" name="Picture 3"/>
          <p:cNvPicPr>
            <a:picLocks noChangeAspect="1" noChangeArrowheads="1"/>
          </p:cNvPicPr>
          <p:nvPr/>
        </p:nvPicPr>
        <p:blipFill>
          <a:blip r:embed="rId4" cstate="print"/>
          <a:srcRect/>
          <a:stretch>
            <a:fillRect/>
          </a:stretch>
        </p:blipFill>
        <p:spPr bwMode="auto">
          <a:xfrm>
            <a:off x="304800" y="3505200"/>
            <a:ext cx="7239000" cy="2964285"/>
          </a:xfrm>
          <a:prstGeom prst="rect">
            <a:avLst/>
          </a:prstGeom>
          <a:noFill/>
          <a:ln w="9525">
            <a:noFill/>
            <a:miter lim="800000"/>
            <a:headEnd/>
            <a:tailEnd/>
          </a:ln>
        </p:spPr>
      </p:pic>
      <p:sp>
        <p:nvSpPr>
          <p:cNvPr id="7" name="TextBox 6"/>
          <p:cNvSpPr txBox="1"/>
          <p:nvPr/>
        </p:nvSpPr>
        <p:spPr>
          <a:xfrm>
            <a:off x="7620000" y="3581400"/>
            <a:ext cx="1524000" cy="2862322"/>
          </a:xfrm>
          <a:prstGeom prst="rect">
            <a:avLst/>
          </a:prstGeom>
          <a:noFill/>
        </p:spPr>
        <p:txBody>
          <a:bodyPr wrap="square" rtlCol="0">
            <a:spAutoFit/>
          </a:bodyPr>
          <a:lstStyle/>
          <a:p>
            <a:r>
              <a:rPr lang="en-US" dirty="0" smtClean="0"/>
              <a:t>The shape outlined in red is moved in the directions indicated by the arrows in order to make this tessellation</a:t>
            </a:r>
            <a:endParaRPr lang="en-US" dirty="0"/>
          </a:p>
        </p:txBody>
      </p:sp>
      <p:cxnSp>
        <p:nvCxnSpPr>
          <p:cNvPr id="9" name="Straight Arrow Connector 8"/>
          <p:cNvCxnSpPr/>
          <p:nvPr/>
        </p:nvCxnSpPr>
        <p:spPr>
          <a:xfrm>
            <a:off x="3505200" y="4876800"/>
            <a:ext cx="990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2590800" y="3962400"/>
            <a:ext cx="38100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590800" y="5334000"/>
            <a:ext cx="38100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657600" y="5715000"/>
            <a:ext cx="38100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295400" y="4876800"/>
            <a:ext cx="990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657600" y="3581400"/>
            <a:ext cx="266700" cy="4572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620000" y="304800"/>
            <a:ext cx="1600200" cy="1107996"/>
          </a:xfrm>
          <a:prstGeom prst="rect">
            <a:avLst/>
          </a:prstGeom>
          <a:noFill/>
        </p:spPr>
        <p:txBody>
          <a:bodyPr wrap="square" rtlCol="0">
            <a:spAutoFit/>
          </a:bodyPr>
          <a:lstStyle/>
          <a:p>
            <a:r>
              <a:rPr lang="en-US" sz="2200" dirty="0" smtClean="0"/>
              <a:t>(L) </a:t>
            </a:r>
            <a:r>
              <a:rPr lang="en-US" sz="2200" i="1" dirty="0" smtClean="0"/>
              <a:t>Border pattern at Alhambra</a:t>
            </a:r>
            <a:endParaRPr lang="en-US" sz="2200" i="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ile:AlhambraWall2.jpg"/>
          <p:cNvPicPr>
            <a:picLocks noChangeAspect="1" noChangeArrowheads="1"/>
          </p:cNvPicPr>
          <p:nvPr/>
        </p:nvPicPr>
        <p:blipFill>
          <a:blip r:embed="rId3" cstate="print"/>
          <a:srcRect/>
          <a:stretch>
            <a:fillRect/>
          </a:stretch>
        </p:blipFill>
        <p:spPr bwMode="auto">
          <a:xfrm>
            <a:off x="228600" y="168592"/>
            <a:ext cx="4419600" cy="2955608"/>
          </a:xfrm>
          <a:prstGeom prst="rect">
            <a:avLst/>
          </a:prstGeom>
          <a:noFill/>
        </p:spPr>
      </p:pic>
      <p:pic>
        <p:nvPicPr>
          <p:cNvPr id="44036" name="Picture 4" descr="File:Tiling-side-bench.jpg"/>
          <p:cNvPicPr>
            <a:picLocks noChangeAspect="1" noChangeArrowheads="1"/>
          </p:cNvPicPr>
          <p:nvPr/>
        </p:nvPicPr>
        <p:blipFill>
          <a:blip r:embed="rId4" cstate="print"/>
          <a:srcRect b="6383"/>
          <a:stretch>
            <a:fillRect/>
          </a:stretch>
        </p:blipFill>
        <p:spPr bwMode="auto">
          <a:xfrm>
            <a:off x="228600" y="3276600"/>
            <a:ext cx="5026525" cy="3352800"/>
          </a:xfrm>
          <a:prstGeom prst="rect">
            <a:avLst/>
          </a:prstGeom>
          <a:noFill/>
        </p:spPr>
      </p:pic>
      <p:pic>
        <p:nvPicPr>
          <p:cNvPr id="44038" name="Picture 6"/>
          <p:cNvPicPr>
            <a:picLocks noChangeAspect="1" noChangeArrowheads="1"/>
          </p:cNvPicPr>
          <p:nvPr/>
        </p:nvPicPr>
        <p:blipFill>
          <a:blip r:embed="rId5" cstate="print"/>
          <a:srcRect r="6867"/>
          <a:stretch>
            <a:fillRect/>
          </a:stretch>
        </p:blipFill>
        <p:spPr bwMode="auto">
          <a:xfrm>
            <a:off x="4781550" y="152400"/>
            <a:ext cx="4133850" cy="2952750"/>
          </a:xfrm>
          <a:prstGeom prst="rect">
            <a:avLst/>
          </a:prstGeom>
          <a:noFill/>
          <a:ln w="9525">
            <a:solidFill>
              <a:schemeClr val="bg1"/>
            </a:solidFill>
            <a:miter lim="800000"/>
            <a:headEnd/>
            <a:tailEnd/>
          </a:ln>
        </p:spPr>
      </p:pic>
      <p:sp>
        <p:nvSpPr>
          <p:cNvPr id="9" name="TextBox 8"/>
          <p:cNvSpPr txBox="1"/>
          <p:nvPr/>
        </p:nvSpPr>
        <p:spPr>
          <a:xfrm>
            <a:off x="5410200" y="3124200"/>
            <a:ext cx="3505200" cy="3769519"/>
          </a:xfrm>
          <a:prstGeom prst="rect">
            <a:avLst/>
          </a:prstGeom>
          <a:noFill/>
        </p:spPr>
        <p:txBody>
          <a:bodyPr wrap="square" rtlCol="0">
            <a:spAutoFit/>
          </a:bodyPr>
          <a:lstStyle/>
          <a:p>
            <a:r>
              <a:rPr lang="en-US" dirty="0" smtClean="0"/>
              <a:t>The same tile pattern used on a wall (above) and bench (left) at Alhambra.  The tessellation of star-like polygons and squares is simply oriented differently .  To form the tessellation, the star-polygon rotated  and </a:t>
            </a:r>
            <a:r>
              <a:rPr lang="en-US" u="sng" dirty="0" smtClean="0"/>
              <a:t>translated</a:t>
            </a:r>
            <a:r>
              <a:rPr lang="en-US" dirty="0" smtClean="0"/>
              <a:t>, while the squares are translated.</a:t>
            </a:r>
          </a:p>
          <a:p>
            <a:endParaRPr lang="en-US" dirty="0" smtClean="0"/>
          </a:p>
          <a:p>
            <a:r>
              <a:rPr lang="en-US" i="1" u="sng" dirty="0" smtClean="0"/>
              <a:t>Translation</a:t>
            </a:r>
            <a:r>
              <a:rPr lang="en-US" i="1" dirty="0" smtClean="0"/>
              <a:t>: to “slide” a shape. *For further explanation, see the “Translation Tessellation” PowerPoint in this series.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fiz Shirazi's tomb in Shiraz- Kid World Citizen"/>
          <p:cNvPicPr/>
          <p:nvPr/>
        </p:nvPicPr>
        <p:blipFill>
          <a:blip r:embed="rId3" cstate="print"/>
          <a:srcRect/>
          <a:stretch>
            <a:fillRect/>
          </a:stretch>
        </p:blipFill>
        <p:spPr bwMode="auto">
          <a:xfrm>
            <a:off x="0" y="0"/>
            <a:ext cx="4572000" cy="3429000"/>
          </a:xfrm>
          <a:prstGeom prst="rect">
            <a:avLst/>
          </a:prstGeom>
          <a:noFill/>
          <a:ln w="9525">
            <a:noFill/>
            <a:miter lim="800000"/>
            <a:headEnd/>
            <a:tailEnd/>
          </a:ln>
        </p:spPr>
      </p:pic>
      <p:pic>
        <p:nvPicPr>
          <p:cNvPr id="1030" name="Picture 6" descr="Cross-Shaped Tile, Stonepaste; inglaze painted in blue and turquoise and luster-painted on opaque white glaze "/>
          <p:cNvPicPr>
            <a:picLocks noChangeAspect="1" noChangeArrowheads="1"/>
          </p:cNvPicPr>
          <p:nvPr/>
        </p:nvPicPr>
        <p:blipFill>
          <a:blip r:embed="rId4" cstate="print"/>
          <a:srcRect l="16822" r="33645"/>
          <a:stretch>
            <a:fillRect/>
          </a:stretch>
        </p:blipFill>
        <p:spPr bwMode="auto">
          <a:xfrm>
            <a:off x="0" y="3428999"/>
            <a:ext cx="4038600" cy="3438017"/>
          </a:xfrm>
          <a:prstGeom prst="rect">
            <a:avLst/>
          </a:prstGeom>
          <a:noFill/>
        </p:spPr>
      </p:pic>
      <p:pic>
        <p:nvPicPr>
          <p:cNvPr id="1026" name="Picture 2" descr="Tessellations &amp; Tiling - Lessons - Tes Teach"/>
          <p:cNvPicPr>
            <a:picLocks noChangeAspect="1" noChangeArrowheads="1"/>
          </p:cNvPicPr>
          <p:nvPr/>
        </p:nvPicPr>
        <p:blipFill>
          <a:blip r:embed="rId5" cstate="print"/>
          <a:srcRect r="1471" b="1146"/>
          <a:stretch>
            <a:fillRect/>
          </a:stretch>
        </p:blipFill>
        <p:spPr bwMode="auto">
          <a:xfrm>
            <a:off x="4038601" y="3429000"/>
            <a:ext cx="5105399" cy="3429000"/>
          </a:xfrm>
          <a:prstGeom prst="rect">
            <a:avLst/>
          </a:prstGeom>
          <a:noFill/>
        </p:spPr>
      </p:pic>
      <p:pic>
        <p:nvPicPr>
          <p:cNvPr id="1032" name="Picture 8" descr="The 100 Most Iconic Islamic Houses of Worship | Architectural Digest"/>
          <p:cNvPicPr>
            <a:picLocks noChangeAspect="1" noChangeArrowheads="1"/>
          </p:cNvPicPr>
          <p:nvPr/>
        </p:nvPicPr>
        <p:blipFill>
          <a:blip r:embed="rId6" cstate="print"/>
          <a:srcRect/>
          <a:stretch>
            <a:fillRect/>
          </a:stretch>
        </p:blipFill>
        <p:spPr bwMode="auto">
          <a:xfrm>
            <a:off x="4570882" y="0"/>
            <a:ext cx="4573118" cy="3429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File:Alhambra-triangle1.jpg"/>
          <p:cNvPicPr>
            <a:picLocks noChangeAspect="1" noChangeArrowheads="1"/>
          </p:cNvPicPr>
          <p:nvPr/>
        </p:nvPicPr>
        <p:blipFill>
          <a:blip r:embed="rId3" cstate="print"/>
          <a:srcRect r="58454"/>
          <a:stretch>
            <a:fillRect/>
          </a:stretch>
        </p:blipFill>
        <p:spPr bwMode="auto">
          <a:xfrm>
            <a:off x="209679" y="152400"/>
            <a:ext cx="2762121" cy="4953000"/>
          </a:xfrm>
          <a:prstGeom prst="rect">
            <a:avLst/>
          </a:prstGeom>
          <a:noFill/>
        </p:spPr>
      </p:pic>
      <p:pic>
        <p:nvPicPr>
          <p:cNvPr id="46084" name="Picture 4" descr="File:Andalucia Piet dag 3 en 4 112.jpg"/>
          <p:cNvPicPr>
            <a:picLocks noChangeAspect="1" noChangeArrowheads="1"/>
          </p:cNvPicPr>
          <p:nvPr/>
        </p:nvPicPr>
        <p:blipFill>
          <a:blip r:embed="rId4" cstate="print"/>
          <a:srcRect r="21429"/>
          <a:stretch>
            <a:fillRect/>
          </a:stretch>
        </p:blipFill>
        <p:spPr bwMode="auto">
          <a:xfrm>
            <a:off x="3124200" y="152400"/>
            <a:ext cx="5867400" cy="4993958"/>
          </a:xfrm>
          <a:prstGeom prst="rect">
            <a:avLst/>
          </a:prstGeom>
          <a:noFill/>
        </p:spPr>
      </p:pic>
      <p:pic>
        <p:nvPicPr>
          <p:cNvPr id="46085" name="Picture 5"/>
          <p:cNvPicPr>
            <a:picLocks noChangeAspect="1" noChangeArrowheads="1"/>
          </p:cNvPicPr>
          <p:nvPr/>
        </p:nvPicPr>
        <p:blipFill>
          <a:blip r:embed="rId5" cstate="print"/>
          <a:srcRect t="16667" b="25926"/>
          <a:stretch>
            <a:fillRect/>
          </a:stretch>
        </p:blipFill>
        <p:spPr bwMode="auto">
          <a:xfrm>
            <a:off x="3429000" y="4267200"/>
            <a:ext cx="5334000" cy="2362200"/>
          </a:xfrm>
          <a:prstGeom prst="rect">
            <a:avLst/>
          </a:prstGeom>
          <a:noFill/>
          <a:ln w="19050">
            <a:solidFill>
              <a:schemeClr val="bg1"/>
            </a:solidFill>
            <a:miter lim="800000"/>
            <a:headEnd/>
            <a:tailEnd/>
          </a:ln>
        </p:spPr>
      </p:pic>
      <p:sp>
        <p:nvSpPr>
          <p:cNvPr id="8" name="TextBox 7"/>
          <p:cNvSpPr txBox="1"/>
          <p:nvPr/>
        </p:nvSpPr>
        <p:spPr>
          <a:xfrm>
            <a:off x="152400" y="5151328"/>
            <a:ext cx="3124200" cy="1554272"/>
          </a:xfrm>
          <a:prstGeom prst="rect">
            <a:avLst/>
          </a:prstGeom>
          <a:noFill/>
        </p:spPr>
        <p:txBody>
          <a:bodyPr wrap="square" rtlCol="0">
            <a:spAutoFit/>
          </a:bodyPr>
          <a:lstStyle/>
          <a:p>
            <a:r>
              <a:rPr lang="en-US" sz="1900" dirty="0" smtClean="0"/>
              <a:t>These two walls at Alhambra show the same basic  pattern of a 3-armed shape.  The tessellation is made by </a:t>
            </a:r>
            <a:r>
              <a:rPr lang="en-US" sz="1900" u="sng" dirty="0" smtClean="0"/>
              <a:t>rotating</a:t>
            </a:r>
            <a:r>
              <a:rPr lang="en-US" sz="1900" dirty="0" smtClean="0"/>
              <a:t> and </a:t>
            </a:r>
            <a:r>
              <a:rPr lang="en-US" sz="1900" u="sng" dirty="0" smtClean="0"/>
              <a:t>translating</a:t>
            </a:r>
            <a:r>
              <a:rPr lang="en-US" sz="1900" dirty="0" smtClean="0"/>
              <a:t> it.</a:t>
            </a:r>
            <a:endParaRPr lang="en-US" sz="19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5410200"/>
            <a:ext cx="1295400" cy="3048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8600" y="5334000"/>
            <a:ext cx="8686800" cy="1446550"/>
          </a:xfrm>
          <a:prstGeom prst="rect">
            <a:avLst/>
          </a:prstGeom>
          <a:noFill/>
        </p:spPr>
        <p:txBody>
          <a:bodyPr wrap="square" rtlCol="0">
            <a:spAutoFit/>
          </a:bodyPr>
          <a:lstStyle/>
          <a:p>
            <a:r>
              <a:rPr lang="en-US" sz="2200" b="1" dirty="0" smtClean="0">
                <a:solidFill>
                  <a:schemeClr val="bg1"/>
                </a:solidFill>
              </a:rPr>
              <a:t>PRACTICE: </a:t>
            </a:r>
            <a:r>
              <a:rPr lang="en-US" sz="2200" dirty="0" smtClean="0"/>
              <a:t>The shapes in this tessellation are not only reflected, but also </a:t>
            </a:r>
            <a:r>
              <a:rPr lang="en-US" sz="2200" u="sng" dirty="0" smtClean="0"/>
              <a:t>translated</a:t>
            </a:r>
            <a:r>
              <a:rPr lang="en-US" sz="2200" dirty="0" smtClean="0"/>
              <a:t> (i.e. </a:t>
            </a:r>
            <a:r>
              <a:rPr lang="en-US" sz="2200" i="1" dirty="0" smtClean="0"/>
              <a:t>slid</a:t>
            </a:r>
            <a:r>
              <a:rPr lang="en-US" sz="2200" dirty="0" smtClean="0"/>
              <a:t>).  With your  finger (if using a screen) or a pen,  outline at least one shape that is a translation of each of the shapes outlined in red.  Draw an arrow to indicate the direction of the translation.</a:t>
            </a:r>
            <a:endParaRPr lang="en-US" sz="2200" dirty="0"/>
          </a:p>
        </p:txBody>
      </p:sp>
      <p:pic>
        <p:nvPicPr>
          <p:cNvPr id="51202" name="Picture 2"/>
          <p:cNvPicPr>
            <a:picLocks noChangeAspect="1" noChangeArrowheads="1"/>
          </p:cNvPicPr>
          <p:nvPr/>
        </p:nvPicPr>
        <p:blipFill>
          <a:blip r:embed="rId3" cstate="print"/>
          <a:srcRect b="7407"/>
          <a:stretch>
            <a:fillRect/>
          </a:stretch>
        </p:blipFill>
        <p:spPr bwMode="auto">
          <a:xfrm>
            <a:off x="304800" y="228600"/>
            <a:ext cx="8477250" cy="3810000"/>
          </a:xfrm>
          <a:prstGeom prst="rect">
            <a:avLst/>
          </a:prstGeom>
          <a:noFill/>
          <a:ln w="9525">
            <a:solidFill>
              <a:schemeClr val="bg1"/>
            </a:solidFill>
            <a:miter lim="800000"/>
            <a:headEnd/>
            <a:tailEnd/>
          </a:ln>
        </p:spPr>
      </p:pic>
      <p:sp>
        <p:nvSpPr>
          <p:cNvPr id="6" name="TextBox 5"/>
          <p:cNvSpPr txBox="1"/>
          <p:nvPr/>
        </p:nvSpPr>
        <p:spPr>
          <a:xfrm>
            <a:off x="381000" y="4038600"/>
            <a:ext cx="8382000" cy="1200329"/>
          </a:xfrm>
          <a:prstGeom prst="rect">
            <a:avLst/>
          </a:prstGeom>
          <a:noFill/>
        </p:spPr>
        <p:txBody>
          <a:bodyPr wrap="square" rtlCol="0">
            <a:spAutoFit/>
          </a:bodyPr>
          <a:lstStyle/>
          <a:p>
            <a:r>
              <a:rPr lang="en-US" sz="2400" dirty="0" smtClean="0"/>
              <a:t>In this </a:t>
            </a:r>
            <a:r>
              <a:rPr lang="en-US" sz="2400" u="sng" dirty="0" smtClean="0"/>
              <a:t>tessellated tile border at Alhambra</a:t>
            </a:r>
            <a:r>
              <a:rPr lang="en-US" sz="2400" dirty="0" smtClean="0"/>
              <a:t>, notice how the </a:t>
            </a:r>
            <a:r>
              <a:rPr lang="en-US" sz="2400" i="1" dirty="0" smtClean="0"/>
              <a:t>shapes outlined in black </a:t>
            </a:r>
            <a:r>
              <a:rPr lang="en-US" sz="2400" dirty="0" smtClean="0"/>
              <a:t>are reflected over the </a:t>
            </a:r>
            <a:r>
              <a:rPr lang="en-US" sz="2400" i="1" dirty="0" smtClean="0"/>
              <a:t>lines</a:t>
            </a:r>
            <a:r>
              <a:rPr lang="en-US" sz="2400" dirty="0" smtClean="0"/>
              <a:t> (drawn in black) to produce the </a:t>
            </a:r>
            <a:r>
              <a:rPr lang="en-US" sz="2400" i="1" dirty="0" smtClean="0"/>
              <a:t>shapes outlined in red</a:t>
            </a:r>
            <a:r>
              <a:rPr lang="en-US" sz="2400" dirty="0" smtClean="0"/>
              <a:t>. </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81000" y="533400"/>
            <a:ext cx="3048000" cy="533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cstate="print"/>
          <a:srcRect b="7407"/>
          <a:stretch>
            <a:fillRect/>
          </a:stretch>
        </p:blipFill>
        <p:spPr bwMode="auto">
          <a:xfrm>
            <a:off x="319088" y="1295400"/>
            <a:ext cx="8505825" cy="3810000"/>
          </a:xfrm>
          <a:prstGeom prst="rect">
            <a:avLst/>
          </a:prstGeom>
          <a:noFill/>
          <a:ln w="9525">
            <a:noFill/>
            <a:miter lim="800000"/>
            <a:headEnd/>
            <a:tailEnd/>
          </a:ln>
        </p:spPr>
      </p:pic>
      <p:cxnSp>
        <p:nvCxnSpPr>
          <p:cNvPr id="11" name="Straight Arrow Connector 10"/>
          <p:cNvCxnSpPr/>
          <p:nvPr/>
        </p:nvCxnSpPr>
        <p:spPr>
          <a:xfrm flipV="1">
            <a:off x="7086600" y="2971800"/>
            <a:ext cx="304800" cy="6096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5715000" y="3276600"/>
            <a:ext cx="381000" cy="4572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114800" y="1981200"/>
            <a:ext cx="838200" cy="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2438400" y="2286000"/>
            <a:ext cx="533400" cy="45720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276600" y="2895600"/>
            <a:ext cx="0" cy="99060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81000" y="533400"/>
            <a:ext cx="3962400" cy="523220"/>
          </a:xfrm>
          <a:prstGeom prst="rect">
            <a:avLst/>
          </a:prstGeom>
          <a:noFill/>
        </p:spPr>
        <p:txBody>
          <a:bodyPr wrap="square" rtlCol="0">
            <a:spAutoFit/>
          </a:bodyPr>
          <a:lstStyle/>
          <a:p>
            <a:r>
              <a:rPr lang="en-US" sz="2800" b="1" dirty="0" smtClean="0">
                <a:solidFill>
                  <a:schemeClr val="bg1"/>
                </a:solidFill>
              </a:rPr>
              <a:t>PRACTICE ANSWER:</a:t>
            </a:r>
            <a:endParaRPr lang="en-US" sz="2800" b="1" dirty="0">
              <a:solidFill>
                <a:schemeClr val="bg1"/>
              </a:solidFill>
            </a:endParaRPr>
          </a:p>
        </p:txBody>
      </p:sp>
      <p:sp>
        <p:nvSpPr>
          <p:cNvPr id="25" name="TextBox 24"/>
          <p:cNvSpPr txBox="1"/>
          <p:nvPr/>
        </p:nvSpPr>
        <p:spPr>
          <a:xfrm>
            <a:off x="3124200" y="1686580"/>
            <a:ext cx="457200" cy="523220"/>
          </a:xfrm>
          <a:prstGeom prst="rect">
            <a:avLst/>
          </a:prstGeom>
          <a:noFill/>
        </p:spPr>
        <p:txBody>
          <a:bodyPr wrap="square" rtlCol="0">
            <a:spAutoFit/>
          </a:bodyPr>
          <a:lstStyle/>
          <a:p>
            <a:r>
              <a:rPr lang="en-US" sz="2800" b="1" dirty="0" smtClean="0">
                <a:solidFill>
                  <a:srgbClr val="FF0000"/>
                </a:solidFill>
              </a:rPr>
              <a:t>1</a:t>
            </a:r>
            <a:endParaRPr lang="en-US" sz="2800" b="1" dirty="0">
              <a:solidFill>
                <a:srgbClr val="FF0000"/>
              </a:solidFill>
            </a:endParaRPr>
          </a:p>
        </p:txBody>
      </p:sp>
      <p:sp>
        <p:nvSpPr>
          <p:cNvPr id="26" name="TextBox 25"/>
          <p:cNvSpPr txBox="1"/>
          <p:nvPr/>
        </p:nvSpPr>
        <p:spPr>
          <a:xfrm>
            <a:off x="6553200" y="3733800"/>
            <a:ext cx="533400" cy="523220"/>
          </a:xfrm>
          <a:prstGeom prst="rect">
            <a:avLst/>
          </a:prstGeom>
          <a:noFill/>
        </p:spPr>
        <p:txBody>
          <a:bodyPr wrap="square" rtlCol="0">
            <a:spAutoFit/>
          </a:bodyPr>
          <a:lstStyle/>
          <a:p>
            <a:r>
              <a:rPr lang="en-US" sz="2800" b="1" dirty="0" smtClean="0">
                <a:solidFill>
                  <a:srgbClr val="FF0000"/>
                </a:solidFill>
              </a:rPr>
              <a:t>2</a:t>
            </a:r>
            <a:endParaRPr lang="en-US" sz="2800" b="1" dirty="0">
              <a:solidFill>
                <a:srgbClr val="FF0000"/>
              </a:solidFill>
            </a:endParaRPr>
          </a:p>
        </p:txBody>
      </p:sp>
      <p:sp>
        <p:nvSpPr>
          <p:cNvPr id="27" name="TextBox 26"/>
          <p:cNvSpPr txBox="1"/>
          <p:nvPr/>
        </p:nvSpPr>
        <p:spPr>
          <a:xfrm>
            <a:off x="304800" y="5334000"/>
            <a:ext cx="8458200" cy="1323439"/>
          </a:xfrm>
          <a:prstGeom prst="rect">
            <a:avLst/>
          </a:prstGeom>
          <a:noFill/>
        </p:spPr>
        <p:txBody>
          <a:bodyPr wrap="square" rtlCol="0">
            <a:spAutoFit/>
          </a:bodyPr>
          <a:lstStyle/>
          <a:p>
            <a:r>
              <a:rPr lang="en-US" sz="2000" dirty="0" smtClean="0"/>
              <a:t>The shapes outlined in </a:t>
            </a:r>
            <a:r>
              <a:rPr lang="en-US" sz="2000" dirty="0" smtClean="0">
                <a:solidFill>
                  <a:srgbClr val="00B0F0"/>
                </a:solidFill>
              </a:rPr>
              <a:t>blue</a:t>
            </a:r>
            <a:r>
              <a:rPr lang="en-US" sz="2000" dirty="0" smtClean="0"/>
              <a:t> are translations of </a:t>
            </a:r>
            <a:r>
              <a:rPr lang="en-US" sz="2000" u="sng" dirty="0" smtClean="0"/>
              <a:t>shape 1</a:t>
            </a:r>
            <a:r>
              <a:rPr lang="en-US" sz="2000" dirty="0" smtClean="0"/>
              <a:t>, and the blue arrows indicate the direction of translation.  The shapes outlined in </a:t>
            </a:r>
            <a:r>
              <a:rPr lang="en-US" sz="2000" dirty="0" smtClean="0">
                <a:solidFill>
                  <a:srgbClr val="00B050"/>
                </a:solidFill>
              </a:rPr>
              <a:t>green</a:t>
            </a:r>
            <a:r>
              <a:rPr lang="en-US" sz="2000" dirty="0" smtClean="0"/>
              <a:t> are translations of </a:t>
            </a:r>
            <a:r>
              <a:rPr lang="en-US" sz="2000" u="sng" dirty="0" smtClean="0"/>
              <a:t>shape 2</a:t>
            </a:r>
            <a:r>
              <a:rPr lang="en-US" sz="2000" dirty="0" smtClean="0"/>
              <a:t>, and the green arrows indicate the direction of translation. *</a:t>
            </a:r>
            <a:r>
              <a:rPr lang="en-US" sz="2000" b="1" i="1" dirty="0" smtClean="0"/>
              <a:t>Note</a:t>
            </a:r>
            <a:r>
              <a:rPr lang="en-US" sz="2000" i="1" dirty="0" smtClean="0"/>
              <a:t>: more translations are possible*</a:t>
            </a:r>
            <a:endParaRPr lang="en-US" sz="2000"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File:AlhambraWall3.jpg"/>
          <p:cNvPicPr>
            <a:picLocks noChangeAspect="1" noChangeArrowheads="1"/>
          </p:cNvPicPr>
          <p:nvPr/>
        </p:nvPicPr>
        <p:blipFill>
          <a:blip r:embed="rId3" cstate="print"/>
          <a:srcRect/>
          <a:stretch>
            <a:fillRect/>
          </a:stretch>
        </p:blipFill>
        <p:spPr bwMode="auto">
          <a:xfrm>
            <a:off x="76200" y="89058"/>
            <a:ext cx="6019800" cy="4025742"/>
          </a:xfrm>
          <a:prstGeom prst="rect">
            <a:avLst/>
          </a:prstGeom>
          <a:noFill/>
        </p:spPr>
      </p:pic>
      <p:pic>
        <p:nvPicPr>
          <p:cNvPr id="45061" name="Picture 5"/>
          <p:cNvPicPr>
            <a:picLocks noChangeAspect="1" noChangeArrowheads="1"/>
          </p:cNvPicPr>
          <p:nvPr/>
        </p:nvPicPr>
        <p:blipFill>
          <a:blip r:embed="rId4" cstate="print"/>
          <a:srcRect l="16058" r="2190"/>
          <a:stretch>
            <a:fillRect/>
          </a:stretch>
        </p:blipFill>
        <p:spPr bwMode="auto">
          <a:xfrm>
            <a:off x="4800600" y="2619375"/>
            <a:ext cx="4267200" cy="4162425"/>
          </a:xfrm>
          <a:prstGeom prst="rect">
            <a:avLst/>
          </a:prstGeom>
          <a:noFill/>
          <a:ln w="9525">
            <a:noFill/>
            <a:miter lim="800000"/>
            <a:headEnd/>
            <a:tailEnd/>
          </a:ln>
        </p:spPr>
      </p:pic>
      <p:sp>
        <p:nvSpPr>
          <p:cNvPr id="7" name="TextBox 6"/>
          <p:cNvSpPr txBox="1"/>
          <p:nvPr/>
        </p:nvSpPr>
        <p:spPr>
          <a:xfrm>
            <a:off x="6172200" y="152400"/>
            <a:ext cx="2971800" cy="769441"/>
          </a:xfrm>
          <a:prstGeom prst="rect">
            <a:avLst/>
          </a:prstGeom>
          <a:noFill/>
        </p:spPr>
        <p:txBody>
          <a:bodyPr wrap="square" rtlCol="0">
            <a:spAutoFit/>
          </a:bodyPr>
          <a:lstStyle/>
          <a:p>
            <a:r>
              <a:rPr lang="en-US" sz="2200" dirty="0" smtClean="0"/>
              <a:t>(L) </a:t>
            </a:r>
            <a:r>
              <a:rPr lang="en-US" sz="2200" i="1" dirty="0" smtClean="0"/>
              <a:t>Tiling on a wall at Alhambra</a:t>
            </a:r>
            <a:r>
              <a:rPr lang="en-US" sz="2200" dirty="0" smtClean="0"/>
              <a:t> </a:t>
            </a:r>
            <a:endParaRPr lang="en-US" sz="2200" i="1" dirty="0"/>
          </a:p>
        </p:txBody>
      </p:sp>
      <p:sp>
        <p:nvSpPr>
          <p:cNvPr id="9" name="TextBox 8"/>
          <p:cNvSpPr txBox="1"/>
          <p:nvPr/>
        </p:nvSpPr>
        <p:spPr>
          <a:xfrm>
            <a:off x="6629400" y="5029200"/>
            <a:ext cx="381000" cy="523220"/>
          </a:xfrm>
          <a:prstGeom prst="rect">
            <a:avLst/>
          </a:prstGeom>
          <a:noFill/>
        </p:spPr>
        <p:txBody>
          <a:bodyPr wrap="square" rtlCol="0">
            <a:spAutoFit/>
          </a:bodyPr>
          <a:lstStyle/>
          <a:p>
            <a:r>
              <a:rPr lang="en-US" sz="2800" b="1" dirty="0" smtClean="0">
                <a:solidFill>
                  <a:srgbClr val="FF0000"/>
                </a:solidFill>
              </a:rPr>
              <a:t>1</a:t>
            </a:r>
            <a:endParaRPr lang="en-US" sz="2800" b="1" dirty="0">
              <a:solidFill>
                <a:srgbClr val="FF0000"/>
              </a:solidFill>
            </a:endParaRPr>
          </a:p>
        </p:txBody>
      </p:sp>
      <p:sp>
        <p:nvSpPr>
          <p:cNvPr id="10" name="TextBox 9"/>
          <p:cNvSpPr txBox="1"/>
          <p:nvPr/>
        </p:nvSpPr>
        <p:spPr>
          <a:xfrm>
            <a:off x="7010400" y="4572000"/>
            <a:ext cx="381000" cy="523220"/>
          </a:xfrm>
          <a:prstGeom prst="rect">
            <a:avLst/>
          </a:prstGeom>
          <a:noFill/>
        </p:spPr>
        <p:txBody>
          <a:bodyPr wrap="square" rtlCol="0">
            <a:spAutoFit/>
          </a:bodyPr>
          <a:lstStyle/>
          <a:p>
            <a:r>
              <a:rPr lang="en-US" sz="2800" b="1" dirty="0" smtClean="0">
                <a:solidFill>
                  <a:srgbClr val="FF0000"/>
                </a:solidFill>
              </a:rPr>
              <a:t>2</a:t>
            </a:r>
            <a:endParaRPr lang="en-US" sz="2800" b="1" dirty="0">
              <a:solidFill>
                <a:srgbClr val="FF0000"/>
              </a:solidFill>
            </a:endParaRPr>
          </a:p>
        </p:txBody>
      </p:sp>
      <p:sp>
        <p:nvSpPr>
          <p:cNvPr id="11" name="TextBox 10"/>
          <p:cNvSpPr txBox="1"/>
          <p:nvPr/>
        </p:nvSpPr>
        <p:spPr>
          <a:xfrm>
            <a:off x="76200" y="4191000"/>
            <a:ext cx="4648200" cy="2585323"/>
          </a:xfrm>
          <a:prstGeom prst="rect">
            <a:avLst/>
          </a:prstGeom>
          <a:noFill/>
        </p:spPr>
        <p:txBody>
          <a:bodyPr wrap="square" rtlCol="0">
            <a:spAutoFit/>
          </a:bodyPr>
          <a:lstStyle/>
          <a:p>
            <a:r>
              <a:rPr lang="en-US" dirty="0" smtClean="0"/>
              <a:t>Shape 1 is rotated 90 degrees and repeated in the tessellation,  while shape 2 is </a:t>
            </a:r>
            <a:r>
              <a:rPr lang="en-US" u="sng" dirty="0" smtClean="0"/>
              <a:t>reflected </a:t>
            </a:r>
            <a:r>
              <a:rPr lang="en-US" dirty="0" smtClean="0"/>
              <a:t>across a horizontal </a:t>
            </a:r>
            <a:r>
              <a:rPr lang="en-US" i="1" dirty="0" smtClean="0"/>
              <a:t>and</a:t>
            </a:r>
            <a:r>
              <a:rPr lang="en-US" dirty="0" smtClean="0"/>
              <a:t> a vertical line and repeated in the tessellation.</a:t>
            </a:r>
          </a:p>
          <a:p>
            <a:endParaRPr lang="en-US" dirty="0" smtClean="0"/>
          </a:p>
          <a:p>
            <a:r>
              <a:rPr lang="en-US" i="1" u="sng" dirty="0" smtClean="0"/>
              <a:t>Reflection</a:t>
            </a:r>
            <a:r>
              <a:rPr lang="en-US" i="1" dirty="0" smtClean="0"/>
              <a:t>: flipping a shape across a line, called a line of reflection. *For more on reflection, see the “Glide Reflection Tessellation” PowerPoint in this series.</a:t>
            </a:r>
            <a:endParaRPr lang="en-US" i="1"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4876800"/>
            <a:ext cx="1524000" cy="4572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400" y="4953000"/>
            <a:ext cx="9144000" cy="1752600"/>
          </a:xfrm>
        </p:spPr>
        <p:txBody>
          <a:bodyPr>
            <a:normAutofit fontScale="85000" lnSpcReduction="20000"/>
          </a:bodyPr>
          <a:lstStyle/>
          <a:p>
            <a:pPr>
              <a:buNone/>
            </a:pPr>
            <a:r>
              <a:rPr lang="en-US" dirty="0" smtClean="0"/>
              <a:t>	</a:t>
            </a:r>
            <a:r>
              <a:rPr lang="en-US" b="1" dirty="0" smtClean="0">
                <a:solidFill>
                  <a:schemeClr val="bg1"/>
                </a:solidFill>
              </a:rPr>
              <a:t>PRACTICE: </a:t>
            </a:r>
            <a:r>
              <a:rPr lang="en-US" dirty="0" smtClean="0"/>
              <a:t>Find the </a:t>
            </a:r>
            <a:r>
              <a:rPr lang="en-US" b="1" dirty="0" smtClean="0"/>
              <a:t>two different shapes </a:t>
            </a:r>
            <a:r>
              <a:rPr lang="en-US" dirty="0" smtClean="0"/>
              <a:t>in this tessellation from Alhambra and outline one of each with your finger (if using a screen) or a pen.  Are these shapes </a:t>
            </a:r>
            <a:r>
              <a:rPr lang="en-US" u="sng" dirty="0" smtClean="0"/>
              <a:t>rotated</a:t>
            </a:r>
            <a:r>
              <a:rPr lang="en-US" dirty="0" smtClean="0"/>
              <a:t>, </a:t>
            </a:r>
            <a:r>
              <a:rPr lang="en-US" u="sng" dirty="0" smtClean="0"/>
              <a:t>translated</a:t>
            </a:r>
            <a:r>
              <a:rPr lang="en-US" dirty="0" smtClean="0"/>
              <a:t>, </a:t>
            </a:r>
            <a:r>
              <a:rPr lang="en-US" u="sng" dirty="0" smtClean="0"/>
              <a:t>reflected</a:t>
            </a:r>
            <a:r>
              <a:rPr lang="en-US" dirty="0" smtClean="0"/>
              <a:t> --or some combination of one or more of these operations--to produce this pattern?</a:t>
            </a:r>
            <a:endParaRPr lang="en-US" dirty="0"/>
          </a:p>
        </p:txBody>
      </p:sp>
      <p:pic>
        <p:nvPicPr>
          <p:cNvPr id="47106" name="Picture 2" descr="AlhambraWall1.jpg"/>
          <p:cNvPicPr>
            <a:picLocks noChangeAspect="1" noChangeArrowheads="1"/>
          </p:cNvPicPr>
          <p:nvPr/>
        </p:nvPicPr>
        <p:blipFill>
          <a:blip r:embed="rId3" cstate="print"/>
          <a:srcRect/>
          <a:stretch>
            <a:fillRect/>
          </a:stretch>
        </p:blipFill>
        <p:spPr bwMode="auto">
          <a:xfrm>
            <a:off x="1371600" y="228600"/>
            <a:ext cx="5994400" cy="44958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000" y="304800"/>
            <a:ext cx="3048000" cy="533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81000" y="304800"/>
            <a:ext cx="3962400" cy="523220"/>
          </a:xfrm>
          <a:prstGeom prst="rect">
            <a:avLst/>
          </a:prstGeom>
          <a:noFill/>
        </p:spPr>
        <p:txBody>
          <a:bodyPr wrap="square" rtlCol="0">
            <a:spAutoFit/>
          </a:bodyPr>
          <a:lstStyle/>
          <a:p>
            <a:r>
              <a:rPr lang="en-US" sz="2800" b="1" dirty="0" smtClean="0">
                <a:solidFill>
                  <a:schemeClr val="bg1"/>
                </a:solidFill>
              </a:rPr>
              <a:t>PRACTICE ANSWER:</a:t>
            </a:r>
            <a:endParaRPr lang="en-US" sz="2800" b="1" dirty="0">
              <a:solidFill>
                <a:schemeClr val="bg1"/>
              </a:solidFill>
            </a:endParaRPr>
          </a:p>
        </p:txBody>
      </p:sp>
      <p:pic>
        <p:nvPicPr>
          <p:cNvPr id="2050" name="Picture 2"/>
          <p:cNvPicPr>
            <a:picLocks noChangeAspect="1" noChangeArrowheads="1"/>
          </p:cNvPicPr>
          <p:nvPr/>
        </p:nvPicPr>
        <p:blipFill>
          <a:blip r:embed="rId3" cstate="print"/>
          <a:srcRect/>
          <a:stretch>
            <a:fillRect/>
          </a:stretch>
        </p:blipFill>
        <p:spPr bwMode="auto">
          <a:xfrm>
            <a:off x="304800" y="990600"/>
            <a:ext cx="7229475" cy="5410200"/>
          </a:xfrm>
          <a:prstGeom prst="rect">
            <a:avLst/>
          </a:prstGeom>
          <a:noFill/>
          <a:ln w="9525">
            <a:noFill/>
            <a:miter lim="800000"/>
            <a:headEnd/>
            <a:tailEnd/>
          </a:ln>
        </p:spPr>
      </p:pic>
      <p:sp>
        <p:nvSpPr>
          <p:cNvPr id="5" name="TextBox 4"/>
          <p:cNvSpPr txBox="1"/>
          <p:nvPr/>
        </p:nvSpPr>
        <p:spPr>
          <a:xfrm>
            <a:off x="7620000" y="838200"/>
            <a:ext cx="1524000" cy="5324535"/>
          </a:xfrm>
          <a:prstGeom prst="rect">
            <a:avLst/>
          </a:prstGeom>
          <a:noFill/>
        </p:spPr>
        <p:txBody>
          <a:bodyPr wrap="square" rtlCol="0">
            <a:spAutoFit/>
          </a:bodyPr>
          <a:lstStyle/>
          <a:p>
            <a:r>
              <a:rPr lang="en-US" sz="2000" u="sng" dirty="0" smtClean="0"/>
              <a:t>Shape 1 </a:t>
            </a:r>
            <a:r>
              <a:rPr lang="en-US" sz="2000" dirty="0" smtClean="0"/>
              <a:t>is </a:t>
            </a:r>
            <a:r>
              <a:rPr lang="en-US" sz="2000" i="1" dirty="0" smtClean="0"/>
              <a:t>translated</a:t>
            </a:r>
            <a:r>
              <a:rPr lang="en-US" sz="2000" dirty="0" smtClean="0"/>
              <a:t>.  </a:t>
            </a:r>
            <a:r>
              <a:rPr lang="en-US" sz="2000" u="sng" dirty="0" smtClean="0"/>
              <a:t>Shape 2 </a:t>
            </a:r>
            <a:r>
              <a:rPr lang="en-US" sz="2000" dirty="0" smtClean="0"/>
              <a:t>is </a:t>
            </a:r>
            <a:r>
              <a:rPr lang="en-US" sz="2000" i="1" dirty="0" smtClean="0"/>
              <a:t>translated</a:t>
            </a:r>
            <a:r>
              <a:rPr lang="en-US" sz="2000" dirty="0" smtClean="0"/>
              <a:t>, </a:t>
            </a:r>
            <a:r>
              <a:rPr lang="en-US" sz="2000" i="1" dirty="0" smtClean="0"/>
              <a:t>rotated</a:t>
            </a:r>
            <a:r>
              <a:rPr lang="en-US" sz="2000" dirty="0" smtClean="0"/>
              <a:t>, and </a:t>
            </a:r>
            <a:r>
              <a:rPr lang="en-US" sz="2000" i="1" dirty="0" smtClean="0"/>
              <a:t>reflected</a:t>
            </a:r>
            <a:r>
              <a:rPr lang="en-US" sz="2000" dirty="0" smtClean="0"/>
              <a:t> (EX: </a:t>
            </a:r>
            <a:r>
              <a:rPr lang="en-US" sz="2000" u="sng" dirty="0" smtClean="0"/>
              <a:t>Shape 2</a:t>
            </a:r>
            <a:r>
              <a:rPr lang="en-US" sz="2000" dirty="0" smtClean="0"/>
              <a:t> is </a:t>
            </a:r>
            <a:r>
              <a:rPr lang="en-US" sz="2000" i="1" dirty="0" smtClean="0"/>
              <a:t>reflected</a:t>
            </a:r>
            <a:r>
              <a:rPr lang="en-US" sz="2000" dirty="0" smtClean="0"/>
              <a:t> over a vertical line, then that shape is </a:t>
            </a:r>
            <a:r>
              <a:rPr lang="en-US" sz="2000" i="1" dirty="0" smtClean="0"/>
              <a:t>reflected</a:t>
            </a:r>
            <a:r>
              <a:rPr lang="en-US" sz="2000" dirty="0" smtClean="0"/>
              <a:t> over a horizontal line to produces </a:t>
            </a:r>
            <a:r>
              <a:rPr lang="en-US" sz="2000" u="sng" dirty="0" smtClean="0"/>
              <a:t>3</a:t>
            </a:r>
            <a:r>
              <a:rPr lang="en-US" sz="2000" dirty="0" smtClean="0"/>
              <a:t>)</a:t>
            </a:r>
            <a:endParaRPr lang="en-US" sz="2000" dirty="0"/>
          </a:p>
        </p:txBody>
      </p:sp>
      <p:sp>
        <p:nvSpPr>
          <p:cNvPr id="8" name="TextBox 7"/>
          <p:cNvSpPr txBox="1"/>
          <p:nvPr/>
        </p:nvSpPr>
        <p:spPr>
          <a:xfrm>
            <a:off x="3124200" y="2819400"/>
            <a:ext cx="381000" cy="523220"/>
          </a:xfrm>
          <a:prstGeom prst="rect">
            <a:avLst/>
          </a:prstGeom>
          <a:noFill/>
        </p:spPr>
        <p:txBody>
          <a:bodyPr wrap="square" rtlCol="0">
            <a:spAutoFit/>
          </a:bodyPr>
          <a:lstStyle/>
          <a:p>
            <a:r>
              <a:rPr lang="en-US" sz="2800" b="1" dirty="0" smtClean="0">
                <a:solidFill>
                  <a:schemeClr val="bg1"/>
                </a:solidFill>
              </a:rPr>
              <a:t>3</a:t>
            </a:r>
            <a:endParaRPr lang="en-US" sz="2800" b="1"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248400" y="533400"/>
            <a:ext cx="1524000" cy="381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248400" y="459224"/>
            <a:ext cx="2895600" cy="6093976"/>
          </a:xfrm>
          <a:prstGeom prst="rect">
            <a:avLst/>
          </a:prstGeom>
        </p:spPr>
        <p:txBody>
          <a:bodyPr wrap="square">
            <a:spAutoFit/>
          </a:bodyPr>
          <a:lstStyle/>
          <a:p>
            <a:r>
              <a:rPr lang="en-US" sz="2600" b="1" dirty="0" smtClean="0">
                <a:solidFill>
                  <a:schemeClr val="bg1"/>
                </a:solidFill>
              </a:rPr>
              <a:t>PRACTICE: </a:t>
            </a:r>
            <a:r>
              <a:rPr lang="en-US" sz="2600" dirty="0" smtClean="0"/>
              <a:t>Find the</a:t>
            </a:r>
            <a:r>
              <a:rPr lang="en-US" sz="2600" b="1" dirty="0" smtClean="0"/>
              <a:t> different shapes </a:t>
            </a:r>
            <a:r>
              <a:rPr lang="en-US" sz="2600" dirty="0" smtClean="0"/>
              <a:t>in  the </a:t>
            </a:r>
            <a:r>
              <a:rPr lang="en-US" sz="2600" i="1" dirty="0" smtClean="0"/>
              <a:t>two</a:t>
            </a:r>
            <a:r>
              <a:rPr lang="en-US" sz="2600" dirty="0" smtClean="0"/>
              <a:t> tessellations  (#1 upper border; #2 lower wall)  on this wall at Alhambra.  Are these shapes </a:t>
            </a:r>
            <a:r>
              <a:rPr lang="en-US" sz="2600" u="sng" dirty="0" smtClean="0"/>
              <a:t>rotated</a:t>
            </a:r>
            <a:r>
              <a:rPr lang="en-US" sz="2600" dirty="0" smtClean="0"/>
              <a:t>, </a:t>
            </a:r>
            <a:r>
              <a:rPr lang="en-US" sz="2600" u="sng" dirty="0" smtClean="0"/>
              <a:t>translated</a:t>
            </a:r>
            <a:r>
              <a:rPr lang="en-US" sz="2600" dirty="0" smtClean="0"/>
              <a:t>, </a:t>
            </a:r>
            <a:r>
              <a:rPr lang="en-US" sz="2600" u="sng" dirty="0" smtClean="0"/>
              <a:t>reflected</a:t>
            </a:r>
            <a:r>
              <a:rPr lang="en-US" sz="2600" dirty="0" smtClean="0"/>
              <a:t> --or some combination of one or more of these operations--to produce these patterns?</a:t>
            </a:r>
            <a:endParaRPr lang="en-US" sz="2600" dirty="0"/>
          </a:p>
        </p:txBody>
      </p:sp>
      <p:pic>
        <p:nvPicPr>
          <p:cNvPr id="49154" name="Picture 2" descr="File:Alcazar4.jpg"/>
          <p:cNvPicPr>
            <a:picLocks noChangeAspect="1" noChangeArrowheads="1"/>
          </p:cNvPicPr>
          <p:nvPr/>
        </p:nvPicPr>
        <p:blipFill>
          <a:blip r:embed="rId3" cstate="print"/>
          <a:srcRect/>
          <a:stretch>
            <a:fillRect/>
          </a:stretch>
        </p:blipFill>
        <p:spPr bwMode="auto">
          <a:xfrm>
            <a:off x="228600" y="228600"/>
            <a:ext cx="6037481" cy="64008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228600"/>
            <a:ext cx="3048000" cy="5334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3" cstate="print"/>
          <a:srcRect/>
          <a:stretch>
            <a:fillRect/>
          </a:stretch>
        </p:blipFill>
        <p:spPr bwMode="auto">
          <a:xfrm>
            <a:off x="381000" y="914400"/>
            <a:ext cx="5895975" cy="5715000"/>
          </a:xfrm>
          <a:prstGeom prst="rect">
            <a:avLst/>
          </a:prstGeom>
          <a:noFill/>
          <a:ln w="9525">
            <a:noFill/>
            <a:miter lim="800000"/>
            <a:headEnd/>
            <a:tailEnd/>
          </a:ln>
        </p:spPr>
      </p:pic>
      <p:sp>
        <p:nvSpPr>
          <p:cNvPr id="5" name="TextBox 4"/>
          <p:cNvSpPr txBox="1"/>
          <p:nvPr/>
        </p:nvSpPr>
        <p:spPr>
          <a:xfrm>
            <a:off x="381000" y="228600"/>
            <a:ext cx="3962400" cy="523220"/>
          </a:xfrm>
          <a:prstGeom prst="rect">
            <a:avLst/>
          </a:prstGeom>
          <a:noFill/>
        </p:spPr>
        <p:txBody>
          <a:bodyPr wrap="square" rtlCol="0">
            <a:spAutoFit/>
          </a:bodyPr>
          <a:lstStyle/>
          <a:p>
            <a:r>
              <a:rPr lang="en-US" sz="2800" b="1" dirty="0" smtClean="0">
                <a:solidFill>
                  <a:schemeClr val="bg1"/>
                </a:solidFill>
              </a:rPr>
              <a:t>PRACTICE ANSWER:</a:t>
            </a:r>
            <a:endParaRPr lang="en-US" sz="2800" b="1" dirty="0">
              <a:solidFill>
                <a:schemeClr val="bg1"/>
              </a:solidFill>
            </a:endParaRPr>
          </a:p>
        </p:txBody>
      </p:sp>
      <p:sp>
        <p:nvSpPr>
          <p:cNvPr id="7" name="TextBox 6"/>
          <p:cNvSpPr txBox="1"/>
          <p:nvPr/>
        </p:nvSpPr>
        <p:spPr>
          <a:xfrm>
            <a:off x="6400800" y="857845"/>
            <a:ext cx="2590800" cy="5847755"/>
          </a:xfrm>
          <a:prstGeom prst="rect">
            <a:avLst/>
          </a:prstGeom>
          <a:noFill/>
        </p:spPr>
        <p:txBody>
          <a:bodyPr wrap="square" rtlCol="0">
            <a:spAutoFit/>
          </a:bodyPr>
          <a:lstStyle/>
          <a:p>
            <a:r>
              <a:rPr lang="en-US" sz="2200" b="1" dirty="0" smtClean="0"/>
              <a:t>Tessellation #1</a:t>
            </a:r>
            <a:r>
              <a:rPr lang="en-US" sz="2200" dirty="0" smtClean="0"/>
              <a:t>: </a:t>
            </a:r>
            <a:r>
              <a:rPr lang="en-US" sz="2200" u="sng" dirty="0" smtClean="0"/>
              <a:t>Shape 1 </a:t>
            </a:r>
            <a:r>
              <a:rPr lang="en-US" sz="2200" dirty="0" smtClean="0"/>
              <a:t>is </a:t>
            </a:r>
            <a:r>
              <a:rPr lang="en-US" sz="2200" i="1" dirty="0" smtClean="0"/>
              <a:t>translated</a:t>
            </a:r>
            <a:r>
              <a:rPr lang="en-US" sz="2200" dirty="0" smtClean="0"/>
              <a:t> and </a:t>
            </a:r>
            <a:r>
              <a:rPr lang="en-US" sz="2200" i="1" dirty="0" smtClean="0"/>
              <a:t>reflected</a:t>
            </a:r>
            <a:r>
              <a:rPr lang="en-US" sz="2200" dirty="0" smtClean="0"/>
              <a:t> (EX: </a:t>
            </a:r>
            <a:r>
              <a:rPr lang="en-US" sz="2200" u="sng" dirty="0" smtClean="0"/>
              <a:t>Shape 1 </a:t>
            </a:r>
            <a:r>
              <a:rPr lang="en-US" sz="2200" i="1" dirty="0" smtClean="0"/>
              <a:t>reflected </a:t>
            </a:r>
            <a:r>
              <a:rPr lang="en-US" sz="2200" dirty="0" smtClean="0"/>
              <a:t>over a horizontal line and then </a:t>
            </a:r>
            <a:r>
              <a:rPr lang="en-US" sz="2200" i="1" dirty="0" smtClean="0"/>
              <a:t>translated </a:t>
            </a:r>
            <a:r>
              <a:rPr lang="en-US" sz="2200" dirty="0" smtClean="0"/>
              <a:t> forms </a:t>
            </a:r>
            <a:r>
              <a:rPr lang="en-US" sz="2200" u="sng" dirty="0" smtClean="0"/>
              <a:t>2</a:t>
            </a:r>
            <a:r>
              <a:rPr lang="en-US" sz="2200" dirty="0" smtClean="0"/>
              <a:t>)</a:t>
            </a:r>
          </a:p>
          <a:p>
            <a:endParaRPr lang="en-US" sz="2200" dirty="0" smtClean="0"/>
          </a:p>
          <a:p>
            <a:r>
              <a:rPr lang="en-US" sz="2200" b="1" dirty="0" smtClean="0"/>
              <a:t>Tessellation #2</a:t>
            </a:r>
            <a:r>
              <a:rPr lang="en-US" sz="2200" dirty="0" smtClean="0"/>
              <a:t>: </a:t>
            </a:r>
            <a:r>
              <a:rPr lang="en-US" sz="2200" u="sng" dirty="0" smtClean="0"/>
              <a:t>Shape 1 </a:t>
            </a:r>
            <a:r>
              <a:rPr lang="en-US" sz="2200" dirty="0" smtClean="0"/>
              <a:t>is </a:t>
            </a:r>
            <a:r>
              <a:rPr lang="en-US" sz="2200" i="1" dirty="0" smtClean="0"/>
              <a:t>translated</a:t>
            </a:r>
            <a:r>
              <a:rPr lang="en-US" sz="2200" dirty="0" smtClean="0"/>
              <a:t>. </a:t>
            </a:r>
            <a:r>
              <a:rPr lang="en-US" sz="2200" u="sng" dirty="0" smtClean="0"/>
              <a:t>Shape 2</a:t>
            </a:r>
            <a:r>
              <a:rPr lang="en-US" sz="2200" dirty="0" smtClean="0"/>
              <a:t> is </a:t>
            </a:r>
            <a:r>
              <a:rPr lang="en-US" sz="2200" i="1" dirty="0" smtClean="0"/>
              <a:t>translated</a:t>
            </a:r>
            <a:r>
              <a:rPr lang="en-US" sz="2200" dirty="0" smtClean="0"/>
              <a:t> and </a:t>
            </a:r>
            <a:r>
              <a:rPr lang="en-US" sz="2200" i="1" dirty="0" smtClean="0"/>
              <a:t>reflected</a:t>
            </a:r>
            <a:r>
              <a:rPr lang="en-US" sz="2200" dirty="0" smtClean="0"/>
              <a:t> (EX: </a:t>
            </a:r>
            <a:r>
              <a:rPr lang="en-US" sz="2200" u="sng" dirty="0" smtClean="0"/>
              <a:t>Shape 2 </a:t>
            </a:r>
            <a:r>
              <a:rPr lang="en-US" sz="2200" i="1" dirty="0" smtClean="0"/>
              <a:t>reflected</a:t>
            </a:r>
            <a:r>
              <a:rPr lang="en-US" sz="2200" dirty="0" smtClean="0"/>
              <a:t> over a horizontal line and then </a:t>
            </a:r>
            <a:r>
              <a:rPr lang="en-US" sz="2200" i="1" dirty="0" smtClean="0"/>
              <a:t>translated</a:t>
            </a:r>
            <a:r>
              <a:rPr lang="en-US" sz="2200" dirty="0" smtClean="0"/>
              <a:t> forms </a:t>
            </a:r>
            <a:r>
              <a:rPr lang="en-US" sz="2200" u="sng" dirty="0" smtClean="0"/>
              <a:t>3</a:t>
            </a:r>
            <a:r>
              <a:rPr lang="en-US" sz="2200" dirty="0" smtClean="0"/>
              <a:t>)</a:t>
            </a:r>
            <a:endParaRPr lang="en-US" sz="2200" dirty="0"/>
          </a:p>
        </p:txBody>
      </p:sp>
      <p:sp>
        <p:nvSpPr>
          <p:cNvPr id="8" name="TextBox 7"/>
          <p:cNvSpPr txBox="1"/>
          <p:nvPr/>
        </p:nvSpPr>
        <p:spPr>
          <a:xfrm>
            <a:off x="2057400" y="1066800"/>
            <a:ext cx="381000" cy="461665"/>
          </a:xfrm>
          <a:prstGeom prst="rect">
            <a:avLst/>
          </a:prstGeom>
          <a:noFill/>
        </p:spPr>
        <p:txBody>
          <a:bodyPr wrap="square" rtlCol="0">
            <a:spAutoFit/>
          </a:bodyPr>
          <a:lstStyle/>
          <a:p>
            <a:r>
              <a:rPr lang="en-US" sz="2400" b="1" dirty="0" smtClean="0">
                <a:solidFill>
                  <a:schemeClr val="bg1"/>
                </a:solidFill>
              </a:rPr>
              <a:t>2</a:t>
            </a:r>
            <a:endParaRPr lang="en-US" sz="2400" b="1" dirty="0">
              <a:solidFill>
                <a:schemeClr val="bg1"/>
              </a:solidFill>
            </a:endParaRPr>
          </a:p>
        </p:txBody>
      </p:sp>
      <p:sp>
        <p:nvSpPr>
          <p:cNvPr id="9" name="TextBox 8"/>
          <p:cNvSpPr txBox="1"/>
          <p:nvPr/>
        </p:nvSpPr>
        <p:spPr>
          <a:xfrm>
            <a:off x="2819400" y="4114800"/>
            <a:ext cx="228600" cy="369332"/>
          </a:xfrm>
          <a:prstGeom prst="rect">
            <a:avLst/>
          </a:prstGeom>
          <a:noFill/>
        </p:spPr>
        <p:txBody>
          <a:bodyPr wrap="square" rtlCol="0">
            <a:spAutoFit/>
          </a:bodyPr>
          <a:lstStyle/>
          <a:p>
            <a:r>
              <a:rPr lang="en-US" b="1" dirty="0" smtClean="0">
                <a:solidFill>
                  <a:schemeClr val="bg1"/>
                </a:solidFill>
              </a:rPr>
              <a:t>3</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smtClean="0"/>
              <a:t>REVIEW OF TERMS</a:t>
            </a:r>
            <a:endParaRPr lang="en-US" sz="3200" b="1" dirty="0"/>
          </a:p>
        </p:txBody>
      </p:sp>
      <p:sp>
        <p:nvSpPr>
          <p:cNvPr id="4" name="TextBox 3"/>
          <p:cNvSpPr txBox="1"/>
          <p:nvPr/>
        </p:nvSpPr>
        <p:spPr>
          <a:xfrm>
            <a:off x="457200" y="990600"/>
            <a:ext cx="8382000" cy="5632311"/>
          </a:xfrm>
          <a:prstGeom prst="rect">
            <a:avLst/>
          </a:prstGeom>
          <a:noFill/>
        </p:spPr>
        <p:txBody>
          <a:bodyPr wrap="square" rtlCol="0">
            <a:spAutoFit/>
          </a:bodyPr>
          <a:lstStyle/>
          <a:p>
            <a:r>
              <a:rPr lang="en-US" sz="2400" b="1" u="sng" dirty="0" smtClean="0"/>
              <a:t>Tessellation</a:t>
            </a:r>
            <a:r>
              <a:rPr lang="en-US" sz="2400" dirty="0" smtClean="0"/>
              <a:t>: a repeating pattern of shapes that can continue infinitely on a </a:t>
            </a:r>
            <a:r>
              <a:rPr lang="en-US" sz="2400" u="sng" dirty="0" smtClean="0"/>
              <a:t>plane</a:t>
            </a:r>
            <a:r>
              <a:rPr lang="en-US" sz="2400" dirty="0" smtClean="0"/>
              <a:t> (e.g. a flat surface) where there are 1) </a:t>
            </a:r>
            <a:r>
              <a:rPr lang="en-US" sz="2400" i="1" dirty="0" smtClean="0"/>
              <a:t>no gaps or holes </a:t>
            </a:r>
            <a:r>
              <a:rPr lang="en-US" sz="2400" dirty="0" smtClean="0"/>
              <a:t>between shapes and 2) </a:t>
            </a:r>
            <a:r>
              <a:rPr lang="en-US" sz="2400" i="1" dirty="0" smtClean="0"/>
              <a:t>no overlaps </a:t>
            </a:r>
            <a:r>
              <a:rPr lang="en-US" sz="2400" dirty="0" smtClean="0"/>
              <a:t>between shapes. Also called “tiling.”  </a:t>
            </a:r>
          </a:p>
          <a:p>
            <a:endParaRPr lang="en-US" sz="2400" dirty="0" smtClean="0"/>
          </a:p>
          <a:p>
            <a:r>
              <a:rPr lang="en-US" sz="2400" b="1" u="sng" dirty="0" smtClean="0"/>
              <a:t>Translation</a:t>
            </a:r>
            <a:r>
              <a:rPr lang="en-US" sz="2400" dirty="0" smtClean="0"/>
              <a:t>: “sliding”; moving a shape without changing its size, rotating, or flipping it.  The shape will look the same, but be in a different place.</a:t>
            </a:r>
          </a:p>
          <a:p>
            <a:endParaRPr lang="en-US" sz="2400" dirty="0" smtClean="0"/>
          </a:p>
          <a:p>
            <a:r>
              <a:rPr lang="en-US" sz="2400" b="1" u="sng" dirty="0" smtClean="0"/>
              <a:t>Rotation</a:t>
            </a:r>
            <a:r>
              <a:rPr lang="en-US" sz="2400" dirty="0" smtClean="0"/>
              <a:t>: “turning” a shape around a fixed point. </a:t>
            </a:r>
          </a:p>
          <a:p>
            <a:endParaRPr lang="en-US" sz="2400" dirty="0" smtClean="0"/>
          </a:p>
          <a:p>
            <a:r>
              <a:rPr lang="en-US" sz="2400" b="1" u="sng" dirty="0" smtClean="0"/>
              <a:t>Reflection</a:t>
            </a:r>
            <a:r>
              <a:rPr lang="en-US" sz="2400" dirty="0" smtClean="0"/>
              <a:t>: flipping an object across a line—called the </a:t>
            </a:r>
            <a:r>
              <a:rPr lang="en-US" sz="2400" u="sng" dirty="0" smtClean="0"/>
              <a:t>line of reflection</a:t>
            </a:r>
            <a:r>
              <a:rPr lang="en-US" sz="2400" dirty="0" smtClean="0"/>
              <a:t>—without changing its shape or size. The original shape is transformed to a mirror image an equal distance away on the other side of the line.</a:t>
            </a:r>
            <a:endParaRPr lang="en-US"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0"/>
            <a:ext cx="8458200" cy="533400"/>
          </a:xfrm>
        </p:spPr>
        <p:txBody>
          <a:bodyPr>
            <a:normAutofit/>
          </a:bodyPr>
          <a:lstStyle/>
          <a:p>
            <a:r>
              <a:rPr lang="en-US" sz="2200" u="sng" dirty="0" smtClean="0"/>
              <a:t>Sources (1)</a:t>
            </a:r>
            <a:endParaRPr lang="en-US" sz="2200" u="sng" dirty="0"/>
          </a:p>
        </p:txBody>
      </p:sp>
      <p:sp>
        <p:nvSpPr>
          <p:cNvPr id="5" name="Content Placeholder 4"/>
          <p:cNvSpPr>
            <a:spLocks noGrp="1"/>
          </p:cNvSpPr>
          <p:nvPr>
            <p:ph sz="half" idx="1"/>
          </p:nvPr>
        </p:nvSpPr>
        <p:spPr>
          <a:xfrm>
            <a:off x="0" y="533400"/>
            <a:ext cx="9144000" cy="6324600"/>
          </a:xfrm>
        </p:spPr>
        <p:txBody>
          <a:bodyPr>
            <a:normAutofit fontScale="25000" lnSpcReduction="20000"/>
          </a:bodyPr>
          <a:lstStyle/>
          <a:p>
            <a:pPr>
              <a:buNone/>
            </a:pPr>
            <a:r>
              <a:rPr lang="en-US" sz="4800" dirty="0" smtClean="0"/>
              <a:t>Department of Islamic Art. “Geometric Patterns in Islamic Art.” In </a:t>
            </a:r>
            <a:r>
              <a:rPr lang="en-US" sz="4800" i="1" dirty="0" err="1" smtClean="0"/>
              <a:t>Heilbrunn</a:t>
            </a:r>
            <a:r>
              <a:rPr lang="en-US" sz="4800" i="1" dirty="0" smtClean="0"/>
              <a:t> Timeline of Art History</a:t>
            </a:r>
            <a:r>
              <a:rPr lang="en-US" sz="4800" dirty="0" smtClean="0"/>
              <a:t>. New York: The Metropolitan Museum of Art, 2000–. http://www.metmuseum.org/toah/hd/geom/hd_geom.htm (October 2001)</a:t>
            </a:r>
          </a:p>
          <a:p>
            <a:pPr>
              <a:buNone/>
            </a:pPr>
            <a:r>
              <a:rPr lang="en-US" sz="4800" dirty="0" smtClean="0"/>
              <a:t> </a:t>
            </a:r>
          </a:p>
          <a:p>
            <a:pPr>
              <a:buNone/>
            </a:pPr>
            <a:r>
              <a:rPr lang="en-US" sz="4800" dirty="0" smtClean="0"/>
              <a:t>Department of Islamic Art. “The Nature of Islamic Art.” In </a:t>
            </a:r>
            <a:r>
              <a:rPr lang="en-US" sz="4800" i="1" dirty="0" err="1" smtClean="0"/>
              <a:t>Heilbrunn</a:t>
            </a:r>
            <a:r>
              <a:rPr lang="en-US" sz="4800" i="1" dirty="0" smtClean="0"/>
              <a:t> Timeline of Art History</a:t>
            </a:r>
            <a:r>
              <a:rPr lang="en-US" sz="4800" dirty="0" smtClean="0"/>
              <a:t>. New York: The Metropolitan Museum of Art, 2000–. http://www.metmuseum.org/toah/hd/orna/hd_orna.htm (October 2001).</a:t>
            </a:r>
          </a:p>
          <a:p>
            <a:pPr>
              <a:buNone/>
            </a:pPr>
            <a:r>
              <a:rPr lang="en-US" sz="4800" dirty="0" smtClean="0"/>
              <a:t> </a:t>
            </a:r>
          </a:p>
          <a:p>
            <a:pPr>
              <a:buNone/>
            </a:pPr>
            <a:r>
              <a:rPr lang="en-US" sz="4800" dirty="0" smtClean="0"/>
              <a:t>Education. “Islamic Art and Geometric Design: Activities for Learning.” New York: The Metropolitan Museum of Art, 2004. https://www.metmuseum.org/-/media/files/learn/for-educators/publications-for-educators/islamic_art_and_geometric_design.pdf.</a:t>
            </a:r>
          </a:p>
          <a:p>
            <a:pPr>
              <a:buNone/>
            </a:pPr>
            <a:r>
              <a:rPr lang="en-US" sz="4800" dirty="0" smtClean="0"/>
              <a:t> </a:t>
            </a:r>
          </a:p>
          <a:p>
            <a:pPr>
              <a:buNone/>
            </a:pPr>
            <a:r>
              <a:rPr lang="en-US" sz="4800" dirty="0" err="1" smtClean="0"/>
              <a:t>Hussain</a:t>
            </a:r>
            <a:r>
              <a:rPr lang="en-US" sz="4800" dirty="0" smtClean="0"/>
              <a:t>, </a:t>
            </a:r>
            <a:r>
              <a:rPr lang="en-US" sz="4800" dirty="0" err="1" smtClean="0"/>
              <a:t>Zarah</a:t>
            </a:r>
            <a:r>
              <a:rPr lang="en-US" sz="4800" dirty="0" smtClean="0"/>
              <a:t>. “Islamic Art.” British Broadcasting Company, 2009. https://www.bbc.co.uk/religion/religions/islam/art/art_1.shtml.</a:t>
            </a:r>
          </a:p>
          <a:p>
            <a:pPr>
              <a:buNone/>
            </a:pPr>
            <a:r>
              <a:rPr lang="en-US" sz="4800" dirty="0" smtClean="0"/>
              <a:t> </a:t>
            </a:r>
          </a:p>
          <a:p>
            <a:pPr>
              <a:buNone/>
            </a:pPr>
            <a:r>
              <a:rPr lang="en-US" sz="4800" dirty="0" smtClean="0"/>
              <a:t>[Slide 1] “</a:t>
            </a:r>
            <a:r>
              <a:rPr lang="en-US" sz="4800" dirty="0" err="1" smtClean="0"/>
              <a:t>Enamelled</a:t>
            </a:r>
            <a:r>
              <a:rPr lang="en-US" sz="4800" dirty="0" smtClean="0"/>
              <a:t> Tiles Mosaic on the Ceiling of the Pavilion in the Tomb of Hafez, Shiraz.” </a:t>
            </a:r>
            <a:r>
              <a:rPr lang="en-US" sz="4800" i="1" dirty="0" smtClean="0"/>
              <a:t>Wikipedia.com</a:t>
            </a:r>
            <a:r>
              <a:rPr lang="en-US" sz="4800" dirty="0" smtClean="0"/>
              <a:t>. </a:t>
            </a:r>
            <a:r>
              <a:rPr lang="en-US" sz="4800" u="sng" dirty="0" smtClean="0">
                <a:hlinkClick r:id="rId3"/>
              </a:rPr>
              <a:t>https://en.wikipedia.org/wiki/Tomb_of_Hafez#/media/File:Roof_hafez_tomb.jpg</a:t>
            </a:r>
            <a:endParaRPr lang="en-US" sz="4800" dirty="0" smtClean="0"/>
          </a:p>
          <a:p>
            <a:pPr>
              <a:buNone/>
            </a:pPr>
            <a:r>
              <a:rPr lang="en-US" sz="4800" dirty="0" smtClean="0"/>
              <a:t> </a:t>
            </a:r>
          </a:p>
          <a:p>
            <a:pPr>
              <a:buNone/>
            </a:pPr>
            <a:r>
              <a:rPr lang="en-US" sz="4800" dirty="0" smtClean="0"/>
              <a:t>“Blue Tiled </a:t>
            </a:r>
            <a:r>
              <a:rPr lang="en-US" sz="4800" dirty="0" err="1" smtClean="0"/>
              <a:t>Mihrab</a:t>
            </a:r>
            <a:r>
              <a:rPr lang="en-US" sz="4800" dirty="0" smtClean="0"/>
              <a:t> in the </a:t>
            </a:r>
            <a:r>
              <a:rPr lang="en-US" sz="4800" dirty="0" err="1" smtClean="0"/>
              <a:t>Eşrefoğlu</a:t>
            </a:r>
            <a:r>
              <a:rPr lang="en-US" sz="4800" dirty="0" smtClean="0"/>
              <a:t> Mosque in </a:t>
            </a:r>
            <a:r>
              <a:rPr lang="en-US" sz="4800" dirty="0" err="1" smtClean="0"/>
              <a:t>Beyşehir</a:t>
            </a:r>
            <a:r>
              <a:rPr lang="en-US" sz="4800" dirty="0" smtClean="0"/>
              <a:t>, Turkey.” </a:t>
            </a:r>
            <a:r>
              <a:rPr lang="en-US" sz="4800" i="1" dirty="0" smtClean="0"/>
              <a:t>Architecturaldigest.com</a:t>
            </a:r>
            <a:r>
              <a:rPr lang="en-US" sz="4800" dirty="0" smtClean="0"/>
              <a:t>. </a:t>
            </a:r>
            <a:r>
              <a:rPr lang="en-US" sz="4800" u="sng" dirty="0" smtClean="0">
                <a:hlinkClick r:id="rId4"/>
              </a:rPr>
              <a:t>https://www.architecturaldigest.com/gallery/100-most-iconic-islamic-houses-worship</a:t>
            </a:r>
            <a:r>
              <a:rPr lang="en-US" sz="4800" dirty="0" smtClean="0"/>
              <a:t>.</a:t>
            </a:r>
            <a:endParaRPr lang="en-US" sz="4800" b="1" dirty="0" smtClean="0"/>
          </a:p>
          <a:p>
            <a:pPr>
              <a:buNone/>
            </a:pPr>
            <a:r>
              <a:rPr lang="en-US" sz="4800" dirty="0" smtClean="0"/>
              <a:t> </a:t>
            </a:r>
            <a:endParaRPr lang="en-US" sz="4800" b="1" dirty="0" smtClean="0"/>
          </a:p>
          <a:p>
            <a:pPr>
              <a:buNone/>
            </a:pPr>
            <a:r>
              <a:rPr lang="en-US" sz="4800" dirty="0" smtClean="0"/>
              <a:t>“Cross-Shaped Tile.” </a:t>
            </a:r>
            <a:r>
              <a:rPr lang="en-US" sz="4800" i="1" dirty="0" smtClean="0"/>
              <a:t>Metropolitan Museum of Art</a:t>
            </a:r>
            <a:r>
              <a:rPr lang="en-US" sz="4800" dirty="0" smtClean="0"/>
              <a:t>. </a:t>
            </a:r>
            <a:r>
              <a:rPr lang="en-US" sz="4800" u="sng" dirty="0" smtClean="0">
                <a:hlinkClick r:id="rId5"/>
              </a:rPr>
              <a:t>https://www.metmuseum.org/art/collection/search/450453</a:t>
            </a:r>
            <a:r>
              <a:rPr lang="en-US" sz="4800" dirty="0" smtClean="0"/>
              <a:t>.</a:t>
            </a:r>
            <a:endParaRPr lang="en-US" sz="4800" b="1" dirty="0" smtClean="0"/>
          </a:p>
          <a:p>
            <a:pPr>
              <a:buNone/>
            </a:pPr>
            <a:r>
              <a:rPr lang="en-US" sz="4800" dirty="0" smtClean="0"/>
              <a:t> </a:t>
            </a:r>
            <a:endParaRPr lang="en-US" sz="4800" b="1" dirty="0" smtClean="0"/>
          </a:p>
          <a:p>
            <a:pPr>
              <a:buNone/>
            </a:pPr>
            <a:r>
              <a:rPr lang="en-US" sz="4800" dirty="0" smtClean="0"/>
              <a:t>“Ali Ben </a:t>
            </a:r>
            <a:r>
              <a:rPr lang="en-US" sz="4800" dirty="0" err="1" smtClean="0"/>
              <a:t>Youssef</a:t>
            </a:r>
            <a:r>
              <a:rPr lang="en-US" sz="4800" dirty="0" smtClean="0"/>
              <a:t> </a:t>
            </a:r>
            <a:r>
              <a:rPr lang="en-US" sz="4800" dirty="0" err="1" smtClean="0"/>
              <a:t>Madrassa</a:t>
            </a:r>
            <a:r>
              <a:rPr lang="en-US" sz="4800" dirty="0" smtClean="0"/>
              <a:t> in Marrakech, Morocco.” </a:t>
            </a:r>
            <a:r>
              <a:rPr lang="en-US" sz="4800" i="1" dirty="0" smtClean="0"/>
              <a:t>Depositphotos.com</a:t>
            </a:r>
            <a:r>
              <a:rPr lang="en-US" sz="4800" dirty="0" smtClean="0"/>
              <a:t>. </a:t>
            </a:r>
            <a:r>
              <a:rPr lang="en-US" sz="4800" u="sng" dirty="0" smtClean="0">
                <a:hlinkClick r:id="rId6"/>
              </a:rPr>
              <a:t>https://depositphotos.com/8443908/stock-photo-ali-ben-youssef-madrassa-in.html</a:t>
            </a:r>
            <a:r>
              <a:rPr lang="en-US" sz="4800" dirty="0" smtClean="0"/>
              <a:t>.</a:t>
            </a:r>
            <a:endParaRPr lang="en-US" sz="4800" b="1" dirty="0" smtClean="0"/>
          </a:p>
          <a:p>
            <a:pPr>
              <a:buNone/>
            </a:pPr>
            <a:r>
              <a:rPr lang="en-US" sz="4800" dirty="0" smtClean="0"/>
              <a:t> </a:t>
            </a:r>
          </a:p>
          <a:p>
            <a:pPr>
              <a:buNone/>
            </a:pPr>
            <a:r>
              <a:rPr lang="en-US" sz="4800" dirty="0" smtClean="0"/>
              <a:t>[Slide 5] “Map of the Spread of Umayyad Empire in 750 CE.” </a:t>
            </a:r>
            <a:r>
              <a:rPr lang="en-US" sz="4800" i="1" dirty="0" smtClean="0"/>
              <a:t>Khan Academy</a:t>
            </a:r>
            <a:r>
              <a:rPr lang="en-US" sz="4800" dirty="0" smtClean="0"/>
              <a:t>. </a:t>
            </a:r>
            <a:r>
              <a:rPr lang="en-US" sz="4800" u="sng" dirty="0" smtClean="0">
                <a:hlinkClick r:id="rId7"/>
              </a:rPr>
              <a:t>https://www.khanacademy.org/humanities/world-history/medieval-times/spread-of-islam/a/the-rise-of-islamic-empires-and-states</a:t>
            </a:r>
            <a:r>
              <a:rPr lang="en-US" sz="4800" dirty="0" smtClean="0"/>
              <a:t>.</a:t>
            </a:r>
          </a:p>
          <a:p>
            <a:pPr>
              <a:buNone/>
            </a:pPr>
            <a:endParaRPr lang="en-US" sz="4800" dirty="0" smtClean="0"/>
          </a:p>
          <a:p>
            <a:pPr>
              <a:buNone/>
            </a:pPr>
            <a:r>
              <a:rPr lang="en-US" sz="4800" dirty="0" smtClean="0"/>
              <a:t>[Slide 7] “</a:t>
            </a:r>
            <a:r>
              <a:rPr lang="en-US" sz="4800" dirty="0" err="1" smtClean="0"/>
              <a:t>Zellige</a:t>
            </a:r>
            <a:r>
              <a:rPr lang="en-US" sz="4800" dirty="0" smtClean="0"/>
              <a:t> Terracotta Tiles in Marrakech.” </a:t>
            </a:r>
            <a:r>
              <a:rPr lang="en-US" sz="4800" i="1" dirty="0" smtClean="0"/>
              <a:t>Wikipedia.com</a:t>
            </a:r>
            <a:r>
              <a:rPr lang="en-US" sz="4800" dirty="0" smtClean="0"/>
              <a:t>. </a:t>
            </a:r>
            <a:r>
              <a:rPr lang="en-US" sz="4800" u="sng" dirty="0" smtClean="0">
                <a:hlinkClick r:id="rId8"/>
              </a:rPr>
              <a:t>https://en.wikipedia.org/wiki/Tessellation#/media/File:Ceramic_Tile_Tessellations_in_Marrakech.jpg</a:t>
            </a:r>
            <a:r>
              <a:rPr lang="en-US" sz="4800" dirty="0" smtClean="0"/>
              <a:t>.</a:t>
            </a:r>
          </a:p>
          <a:p>
            <a:pPr>
              <a:buNone/>
            </a:pPr>
            <a:endParaRPr lang="en-US" sz="4800" dirty="0" smtClean="0"/>
          </a:p>
          <a:p>
            <a:pPr>
              <a:buNone/>
            </a:pPr>
            <a:r>
              <a:rPr lang="en-US" sz="4800" dirty="0" smtClean="0"/>
              <a:t>“Star- and Hexagonal-Tile Pattern.” </a:t>
            </a:r>
            <a:r>
              <a:rPr lang="en-US" sz="4800" i="1" dirty="0" smtClean="0"/>
              <a:t>Metropolitan Museum of Art</a:t>
            </a:r>
            <a:r>
              <a:rPr lang="en-US" sz="4800" dirty="0" smtClean="0"/>
              <a:t>. </a:t>
            </a:r>
            <a:r>
              <a:rPr lang="en-US" sz="4800" u="sng" dirty="0" smtClean="0">
                <a:hlinkClick r:id="rId9"/>
              </a:rPr>
              <a:t>https://www.metmuseum.org/learn/educators/curriculum-resources/art-of-the-islamic-world/unit-three/featured-works-of-art/image-14</a:t>
            </a:r>
            <a:r>
              <a:rPr lang="en-US" sz="4800" dirty="0" smtClean="0"/>
              <a:t>.</a:t>
            </a:r>
          </a:p>
          <a:p>
            <a:pPr>
              <a:buNone/>
            </a:pPr>
            <a:endParaRPr lang="en-US" sz="4800" dirty="0" smtClean="0"/>
          </a:p>
          <a:p>
            <a:pPr>
              <a:buNone/>
            </a:pPr>
            <a:r>
              <a:rPr lang="en-US" sz="4800" dirty="0" smtClean="0"/>
              <a:t>[Slide 8] “Panoramic View of the Roman Forum.” </a:t>
            </a:r>
            <a:r>
              <a:rPr lang="en-US" sz="4800" i="1" dirty="0" smtClean="0"/>
              <a:t>Wikipedia.com</a:t>
            </a:r>
            <a:r>
              <a:rPr lang="en-US" sz="4800" dirty="0" smtClean="0"/>
              <a:t>. </a:t>
            </a:r>
            <a:r>
              <a:rPr lang="en-US" sz="4800" u="sng" dirty="0" smtClean="0">
                <a:hlinkClick r:id="rId10"/>
              </a:rPr>
              <a:t>https://en.wikipedia.org/wiki/Roman_Forum#/media/File:Forum_Romain_05_2017.jpg</a:t>
            </a:r>
            <a:r>
              <a:rPr lang="en-US" sz="4800" dirty="0" smtClean="0"/>
              <a:t>.</a:t>
            </a:r>
          </a:p>
          <a:p>
            <a:pPr>
              <a:buNone/>
            </a:pPr>
            <a:r>
              <a:rPr lang="en-US" sz="4800" dirty="0" smtClean="0"/>
              <a:t> </a:t>
            </a:r>
          </a:p>
          <a:p>
            <a:pPr>
              <a:buNone/>
            </a:pPr>
            <a:r>
              <a:rPr lang="en-US" sz="4800" dirty="0" smtClean="0"/>
              <a:t>“Artist’s Reconstruction of the Roman Forum.” </a:t>
            </a:r>
            <a:r>
              <a:rPr lang="en-US" sz="4800" i="1" dirty="0" smtClean="0"/>
              <a:t>Pinterest.com</a:t>
            </a:r>
            <a:r>
              <a:rPr lang="en-US" sz="4800" dirty="0" smtClean="0"/>
              <a:t>. </a:t>
            </a:r>
            <a:r>
              <a:rPr lang="en-US" sz="4800" u="sng" dirty="0" smtClean="0">
                <a:hlinkClick r:id="rId11"/>
              </a:rPr>
              <a:t>https://nl.pinterest.com/pin/350506783480573194/</a:t>
            </a:r>
            <a:r>
              <a:rPr lang="en-US" sz="4800" dirty="0" smtClean="0"/>
              <a:t>.</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 </a:t>
            </a:r>
            <a:br>
              <a:rPr lang="en-US" dirty="0" smtClean="0"/>
            </a:br>
            <a:r>
              <a:rPr lang="en-US" cap="none" dirty="0" smtClean="0"/>
              <a:t>Introduction to Islamic Art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p:cNvSpPr>
            <a:spLocks noGrp="1"/>
          </p:cNvSpPr>
          <p:nvPr>
            <p:ph sz="half" idx="1"/>
          </p:nvPr>
        </p:nvSpPr>
        <p:spPr>
          <a:xfrm>
            <a:off x="0" y="609600"/>
            <a:ext cx="9144000" cy="6400800"/>
          </a:xfrm>
        </p:spPr>
        <p:txBody>
          <a:bodyPr>
            <a:normAutofit fontScale="47500" lnSpcReduction="20000"/>
          </a:bodyPr>
          <a:lstStyle/>
          <a:p>
            <a:pPr>
              <a:buNone/>
            </a:pPr>
            <a:r>
              <a:rPr lang="en-US" dirty="0" smtClean="0"/>
              <a:t> </a:t>
            </a:r>
            <a:r>
              <a:rPr lang="en-US" dirty="0" smtClean="0"/>
              <a:t>“</a:t>
            </a:r>
            <a:r>
              <a:rPr lang="en-US" dirty="0" smtClean="0"/>
              <a:t>Mosaic Floor Mosaic with Bust.” </a:t>
            </a:r>
            <a:r>
              <a:rPr lang="en-US" i="1" dirty="0" smtClean="0"/>
              <a:t>Metropolitan Museum of Art</a:t>
            </a:r>
            <a:r>
              <a:rPr lang="en-US" dirty="0" smtClean="0"/>
              <a:t>. </a:t>
            </a:r>
            <a:r>
              <a:rPr lang="en-US" u="sng" dirty="0" smtClean="0">
                <a:hlinkClick r:id="rId3"/>
              </a:rPr>
              <a:t>https://www.metmuseum.org/art/collection/search/253565</a:t>
            </a:r>
            <a:r>
              <a:rPr lang="en-US" dirty="0" smtClean="0"/>
              <a:t>.</a:t>
            </a:r>
          </a:p>
          <a:p>
            <a:pPr>
              <a:buNone/>
            </a:pPr>
            <a:r>
              <a:rPr lang="en-US" dirty="0" smtClean="0"/>
              <a:t> </a:t>
            </a:r>
          </a:p>
          <a:p>
            <a:pPr>
              <a:buNone/>
            </a:pPr>
            <a:r>
              <a:rPr lang="en-US" dirty="0" smtClean="0"/>
              <a:t>“Roman Geometric Mosaic.” </a:t>
            </a:r>
            <a:r>
              <a:rPr lang="en-US" i="1" dirty="0" smtClean="0"/>
              <a:t>Wikipedia.com</a:t>
            </a:r>
            <a:r>
              <a:rPr lang="en-US" dirty="0" smtClean="0"/>
              <a:t>. </a:t>
            </a:r>
            <a:r>
              <a:rPr lang="en-US" u="sng" dirty="0" smtClean="0">
                <a:hlinkClick r:id="rId4"/>
              </a:rPr>
              <a:t>https://commons.wikimedia.org/wiki/File:Roman_geometric_mosaic.jpg</a:t>
            </a:r>
            <a:r>
              <a:rPr lang="en-US" dirty="0" smtClean="0"/>
              <a:t>.</a:t>
            </a:r>
          </a:p>
          <a:p>
            <a:pPr>
              <a:buNone/>
            </a:pPr>
            <a:r>
              <a:rPr lang="en-US" dirty="0" smtClean="0"/>
              <a:t> </a:t>
            </a:r>
          </a:p>
          <a:p>
            <a:pPr>
              <a:buNone/>
            </a:pPr>
            <a:r>
              <a:rPr lang="en-US" dirty="0" smtClean="0"/>
              <a:t>“Roman Mosaic.” </a:t>
            </a:r>
            <a:r>
              <a:rPr lang="en-US" i="1" dirty="0" smtClean="0"/>
              <a:t>Canstockphoto.com</a:t>
            </a:r>
            <a:r>
              <a:rPr lang="en-US" dirty="0" smtClean="0"/>
              <a:t>. </a:t>
            </a:r>
            <a:r>
              <a:rPr lang="en-US" u="sng" dirty="0" smtClean="0">
                <a:hlinkClick r:id="rId5"/>
              </a:rPr>
              <a:t>https://www.canstockphoto.com/roman-mosaic-0703296.html</a:t>
            </a:r>
            <a:r>
              <a:rPr lang="en-US" dirty="0" smtClean="0"/>
              <a:t>.</a:t>
            </a:r>
          </a:p>
          <a:p>
            <a:pPr>
              <a:buNone/>
            </a:pPr>
            <a:r>
              <a:rPr lang="en-US" dirty="0" smtClean="0"/>
              <a:t> </a:t>
            </a:r>
          </a:p>
          <a:p>
            <a:pPr>
              <a:buNone/>
            </a:pPr>
            <a:r>
              <a:rPr lang="en-US" dirty="0" smtClean="0"/>
              <a:t>“1983 USSR Postage Stamp of Al-</a:t>
            </a:r>
            <a:r>
              <a:rPr lang="en-US" dirty="0" err="1" smtClean="0"/>
              <a:t>Khwārizmī</a:t>
            </a:r>
            <a:r>
              <a:rPr lang="en-US" dirty="0" smtClean="0"/>
              <a:t>.” </a:t>
            </a:r>
            <a:r>
              <a:rPr lang="en-US" i="1" dirty="0" smtClean="0"/>
              <a:t>Brittanica.com</a:t>
            </a:r>
            <a:r>
              <a:rPr lang="en-US" dirty="0" smtClean="0"/>
              <a:t>. </a:t>
            </a:r>
            <a:r>
              <a:rPr lang="en-US" u="sng" dirty="0" smtClean="0">
                <a:hlinkClick r:id="rId6"/>
              </a:rPr>
              <a:t>https://www.britannica.com/biography/al-Khwarizmi</a:t>
            </a:r>
            <a:r>
              <a:rPr lang="en-US" dirty="0" smtClean="0"/>
              <a:t>.</a:t>
            </a:r>
          </a:p>
          <a:p>
            <a:pPr>
              <a:buNone/>
            </a:pPr>
            <a:r>
              <a:rPr lang="en-US" dirty="0" smtClean="0"/>
              <a:t> </a:t>
            </a:r>
          </a:p>
          <a:p>
            <a:pPr>
              <a:buNone/>
            </a:pPr>
            <a:r>
              <a:rPr lang="en-US" dirty="0" smtClean="0"/>
              <a:t>[Slide 11] “Cut Glass Bowl.” </a:t>
            </a:r>
            <a:r>
              <a:rPr lang="en-US" i="1" dirty="0" smtClean="0"/>
              <a:t>Metropolitan Museum of Art</a:t>
            </a:r>
            <a:r>
              <a:rPr lang="en-US" dirty="0" smtClean="0"/>
              <a:t>. </a:t>
            </a:r>
            <a:r>
              <a:rPr lang="en-US" u="sng" dirty="0" smtClean="0">
                <a:hlinkClick r:id="rId7"/>
              </a:rPr>
              <a:t>https://www.metmuseum.org/art/collection/search/451805</a:t>
            </a:r>
            <a:r>
              <a:rPr lang="en-US" dirty="0" smtClean="0"/>
              <a:t>.</a:t>
            </a:r>
          </a:p>
          <a:p>
            <a:pPr>
              <a:buNone/>
            </a:pPr>
            <a:r>
              <a:rPr lang="en-US" dirty="0" smtClean="0"/>
              <a:t> </a:t>
            </a:r>
          </a:p>
          <a:p>
            <a:pPr>
              <a:buNone/>
            </a:pPr>
            <a:r>
              <a:rPr lang="en-US" dirty="0" smtClean="0"/>
              <a:t>“Fountain in Damascus Room.” </a:t>
            </a:r>
            <a:r>
              <a:rPr lang="en-US" i="1" dirty="0" smtClean="0"/>
              <a:t>Metropolitan Museum of Art</a:t>
            </a:r>
            <a:r>
              <a:rPr lang="en-US" dirty="0" smtClean="0"/>
              <a:t>. </a:t>
            </a:r>
            <a:r>
              <a:rPr lang="en-US" u="sng" dirty="0" smtClean="0">
                <a:hlinkClick r:id="rId8"/>
              </a:rPr>
              <a:t>https://www.metmuseum.org/art/collection/search/452102</a:t>
            </a:r>
            <a:r>
              <a:rPr lang="en-US" dirty="0" smtClean="0"/>
              <a:t>.</a:t>
            </a:r>
          </a:p>
          <a:p>
            <a:pPr>
              <a:buNone/>
            </a:pPr>
            <a:r>
              <a:rPr lang="en-US" dirty="0" smtClean="0"/>
              <a:t> </a:t>
            </a:r>
          </a:p>
          <a:p>
            <a:pPr>
              <a:buNone/>
            </a:pPr>
            <a:r>
              <a:rPr lang="en-US" dirty="0" smtClean="0"/>
              <a:t>“Tile Panel.” </a:t>
            </a:r>
            <a:r>
              <a:rPr lang="en-US" i="1" dirty="0" smtClean="0"/>
              <a:t>Metropolitan Museum of Art</a:t>
            </a:r>
            <a:r>
              <a:rPr lang="en-US" dirty="0" smtClean="0"/>
              <a:t>. </a:t>
            </a:r>
            <a:r>
              <a:rPr lang="en-US" u="sng" dirty="0" smtClean="0">
                <a:hlinkClick r:id="rId9"/>
              </a:rPr>
              <a:t>https://www.metmuseum.org/art/collection/search/449599</a:t>
            </a:r>
            <a:r>
              <a:rPr lang="en-US" dirty="0" smtClean="0"/>
              <a:t> </a:t>
            </a:r>
          </a:p>
          <a:p>
            <a:pPr>
              <a:buNone/>
            </a:pPr>
            <a:r>
              <a:rPr lang="en-US" dirty="0" smtClean="0"/>
              <a:t> </a:t>
            </a:r>
          </a:p>
          <a:p>
            <a:pPr>
              <a:buNone/>
            </a:pPr>
            <a:r>
              <a:rPr lang="en-US" dirty="0" smtClean="0"/>
              <a:t>“Textile Fragment.” </a:t>
            </a:r>
            <a:r>
              <a:rPr lang="en-US" i="1" dirty="0" smtClean="0"/>
              <a:t>Metropolitan Museum of Art</a:t>
            </a:r>
            <a:r>
              <a:rPr lang="en-US" dirty="0" smtClean="0"/>
              <a:t>. </a:t>
            </a:r>
            <a:r>
              <a:rPr lang="en-US" u="sng" dirty="0" smtClean="0">
                <a:hlinkClick r:id="rId10"/>
              </a:rPr>
              <a:t>https://www.metmuseum.org/art/collection/search/448232</a:t>
            </a:r>
            <a:r>
              <a:rPr lang="en-US" dirty="0" smtClean="0"/>
              <a:t> </a:t>
            </a:r>
          </a:p>
          <a:p>
            <a:pPr>
              <a:buNone/>
            </a:pPr>
            <a:r>
              <a:rPr lang="en-US" dirty="0" smtClean="0"/>
              <a:t> </a:t>
            </a:r>
          </a:p>
          <a:p>
            <a:pPr>
              <a:buNone/>
            </a:pPr>
            <a:r>
              <a:rPr lang="en-US" dirty="0" smtClean="0"/>
              <a:t>[Slide 13] “</a:t>
            </a:r>
            <a:r>
              <a:rPr lang="en-US" dirty="0" err="1" smtClean="0"/>
              <a:t>Tesserae</a:t>
            </a:r>
            <a:r>
              <a:rPr lang="en-US" dirty="0" smtClean="0"/>
              <a:t>.” </a:t>
            </a:r>
            <a:r>
              <a:rPr lang="en-US" i="1" dirty="0" smtClean="0"/>
              <a:t>Blog.Stephens.edu</a:t>
            </a:r>
            <a:r>
              <a:rPr lang="en-US" dirty="0" smtClean="0"/>
              <a:t>. </a:t>
            </a:r>
            <a:r>
              <a:rPr lang="en-US" u="sng" dirty="0" smtClean="0">
                <a:hlinkClick r:id="rId11"/>
              </a:rPr>
              <a:t>http://blog.stephens.edu/arh101glossary/?glossary=tessera</a:t>
            </a:r>
            <a:r>
              <a:rPr lang="en-US" dirty="0" smtClean="0"/>
              <a:t>.</a:t>
            </a:r>
          </a:p>
          <a:p>
            <a:pPr>
              <a:buNone/>
            </a:pPr>
            <a:r>
              <a:rPr lang="en-US" dirty="0" smtClean="0"/>
              <a:t> </a:t>
            </a:r>
          </a:p>
          <a:p>
            <a:pPr>
              <a:buNone/>
            </a:pPr>
            <a:r>
              <a:rPr lang="en-US" dirty="0" smtClean="0"/>
              <a:t>[Slide 14] “Tessellations and Non-Tessellations.” </a:t>
            </a:r>
            <a:r>
              <a:rPr lang="en-US" i="1" dirty="0" smtClean="0"/>
              <a:t>Mathengaged.org</a:t>
            </a:r>
            <a:r>
              <a:rPr lang="en-US" dirty="0" smtClean="0"/>
              <a:t>. </a:t>
            </a:r>
            <a:r>
              <a:rPr lang="en-US" u="sng" dirty="0" smtClean="0">
                <a:hlinkClick r:id="rId12"/>
              </a:rPr>
              <a:t>http://mathengaged.org/resources/activities/art-projects/tessellations/</a:t>
            </a:r>
            <a:r>
              <a:rPr lang="en-US" dirty="0" smtClean="0"/>
              <a:t>.</a:t>
            </a:r>
          </a:p>
          <a:p>
            <a:pPr>
              <a:buNone/>
            </a:pPr>
            <a:r>
              <a:rPr lang="en-US" dirty="0" smtClean="0"/>
              <a:t> </a:t>
            </a:r>
          </a:p>
          <a:p>
            <a:pPr>
              <a:buNone/>
            </a:pPr>
            <a:r>
              <a:rPr lang="en-US" dirty="0" smtClean="0"/>
              <a:t>[Slide 16] “Dawn at Alhambra.” </a:t>
            </a:r>
            <a:r>
              <a:rPr lang="en-US" i="1" dirty="0" smtClean="0"/>
              <a:t>Wikipedia.com</a:t>
            </a:r>
            <a:r>
              <a:rPr lang="en-US" dirty="0" smtClean="0"/>
              <a:t>. </a:t>
            </a:r>
            <a:r>
              <a:rPr lang="en-US" u="sng" dirty="0" smtClean="0">
                <a:hlinkClick r:id="rId13"/>
              </a:rPr>
              <a:t>https://en.wikipedia.org/wiki/Alhambra#/media/File:Dawn_Charles_V_Palace_Alhambra_Granada_Andalusia_Spain.jpg</a:t>
            </a:r>
            <a:r>
              <a:rPr lang="en-US" dirty="0" smtClean="0"/>
              <a:t>.</a:t>
            </a:r>
          </a:p>
          <a:p>
            <a:pPr>
              <a:buNone/>
            </a:pPr>
            <a:r>
              <a:rPr lang="en-US" dirty="0" smtClean="0"/>
              <a:t> </a:t>
            </a:r>
          </a:p>
          <a:p>
            <a:pPr>
              <a:buNone/>
            </a:pPr>
            <a:r>
              <a:rPr lang="en-US" dirty="0" smtClean="0"/>
              <a:t>[Slide 17] “Interior of Alhambra.” </a:t>
            </a:r>
            <a:r>
              <a:rPr lang="en-US" i="1" dirty="0" smtClean="0"/>
              <a:t>Steemit.com</a:t>
            </a:r>
            <a:r>
              <a:rPr lang="en-US" dirty="0" smtClean="0"/>
              <a:t>. </a:t>
            </a:r>
            <a:r>
              <a:rPr lang="en-US" u="sng" dirty="0" smtClean="0">
                <a:hlinkClick r:id="rId14"/>
              </a:rPr>
              <a:t>https://steemit.com/steemstem/@highonthehog/alhambra-tessellating-patterns-in-islamic-art</a:t>
            </a:r>
            <a:endParaRPr lang="en-US" dirty="0" smtClean="0"/>
          </a:p>
          <a:p>
            <a:pPr>
              <a:buNone/>
            </a:pPr>
            <a:r>
              <a:rPr lang="en-US" dirty="0" smtClean="0"/>
              <a:t> </a:t>
            </a:r>
          </a:p>
          <a:p>
            <a:pPr>
              <a:buNone/>
            </a:pPr>
            <a:r>
              <a:rPr lang="en-US" dirty="0" smtClean="0"/>
              <a:t>[Slide 18-27] “Tessellating Tile Patterns at Alhambra.” </a:t>
            </a:r>
            <a:r>
              <a:rPr lang="en-US" i="1" dirty="0" smtClean="0"/>
              <a:t>Wikipedia.com</a:t>
            </a:r>
            <a:r>
              <a:rPr lang="en-US" dirty="0" smtClean="0"/>
              <a:t>. </a:t>
            </a:r>
            <a:r>
              <a:rPr lang="en-US" u="sng" dirty="0" smtClean="0">
                <a:hlinkClick r:id="rId15"/>
              </a:rPr>
              <a:t>https://mathstat.slu.edu/escher/index.php/The_Alhambra_and_The_Alcazar_(Spain</a:t>
            </a:r>
            <a:r>
              <a:rPr lang="en-US" u="sng" dirty="0" smtClean="0">
                <a:hlinkClick r:id="rId15"/>
              </a:rPr>
              <a:t>)</a:t>
            </a:r>
            <a:r>
              <a:rPr lang="en-US" dirty="0" smtClean="0"/>
              <a:t>.</a:t>
            </a:r>
            <a:endParaRPr lang="en-US" dirty="0" smtClean="0"/>
          </a:p>
        </p:txBody>
      </p:sp>
      <p:sp>
        <p:nvSpPr>
          <p:cNvPr id="6" name="Title 3"/>
          <p:cNvSpPr>
            <a:spLocks noGrp="1"/>
          </p:cNvSpPr>
          <p:nvPr>
            <p:ph type="title"/>
          </p:nvPr>
        </p:nvSpPr>
        <p:spPr>
          <a:xfrm>
            <a:off x="228600" y="0"/>
            <a:ext cx="8458200" cy="533400"/>
          </a:xfrm>
        </p:spPr>
        <p:txBody>
          <a:bodyPr>
            <a:normAutofit/>
          </a:bodyPr>
          <a:lstStyle/>
          <a:p>
            <a:r>
              <a:rPr lang="en-US" sz="2200" u="sng" dirty="0" smtClean="0"/>
              <a:t>Sources (2)</a:t>
            </a:r>
            <a:endParaRPr lang="en-US" sz="2200" u="sn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229600" cy="6096000"/>
          </a:xfrm>
        </p:spPr>
        <p:txBody>
          <a:bodyPr>
            <a:normAutofit fontScale="92500"/>
          </a:bodyPr>
          <a:lstStyle/>
          <a:p>
            <a:pPr>
              <a:buNone/>
            </a:pPr>
            <a:r>
              <a:rPr lang="en-US" i="1" dirty="0" smtClean="0"/>
              <a:t>What is </a:t>
            </a:r>
            <a:r>
              <a:rPr lang="en-US" b="1" i="1" u="sng" dirty="0" smtClean="0"/>
              <a:t>Islam</a:t>
            </a:r>
            <a:r>
              <a:rPr lang="en-US" i="1" dirty="0" smtClean="0"/>
              <a:t>?</a:t>
            </a:r>
          </a:p>
          <a:p>
            <a:r>
              <a:rPr lang="en-US" dirty="0" smtClean="0"/>
              <a:t>A religion based on the teachings revealed to Muhammad (c.571-632 CE) by God in the early 7</a:t>
            </a:r>
            <a:r>
              <a:rPr lang="en-US" baseline="30000" dirty="0" smtClean="0"/>
              <a:t>th</a:t>
            </a:r>
            <a:r>
              <a:rPr lang="en-US" dirty="0" smtClean="0"/>
              <a:t> century CE.  These teachings are codified into the text known as the </a:t>
            </a:r>
            <a:r>
              <a:rPr lang="en-US" b="1" dirty="0" smtClean="0"/>
              <a:t>Qur’an</a:t>
            </a:r>
            <a:r>
              <a:rPr lang="en-US" dirty="0" smtClean="0"/>
              <a:t> (also: </a:t>
            </a:r>
            <a:r>
              <a:rPr lang="en-US" b="1" dirty="0" smtClean="0"/>
              <a:t>Koran</a:t>
            </a:r>
            <a:r>
              <a:rPr lang="en-US" dirty="0" smtClean="0"/>
              <a:t>).</a:t>
            </a:r>
          </a:p>
          <a:p>
            <a:pPr>
              <a:buNone/>
            </a:pPr>
            <a:endParaRPr lang="en-US" dirty="0"/>
          </a:p>
          <a:p>
            <a:pPr>
              <a:buNone/>
            </a:pPr>
            <a:r>
              <a:rPr lang="en-US" i="1" dirty="0" smtClean="0"/>
              <a:t>What is </a:t>
            </a:r>
            <a:r>
              <a:rPr lang="en-US" b="1" i="1" u="sng" dirty="0" smtClean="0"/>
              <a:t>Islamic art</a:t>
            </a:r>
            <a:r>
              <a:rPr lang="en-US" i="1" dirty="0" smtClean="0"/>
              <a:t>?</a:t>
            </a:r>
          </a:p>
          <a:p>
            <a:r>
              <a:rPr lang="en-US" dirty="0" smtClean="0"/>
              <a:t>Not just art made for a religious purpose (ex: a mosque), but all art and architecture produced in the lands ruled by the Muslims, for Muslim patrons, or by Muslim artists—from the 7</a:t>
            </a:r>
            <a:r>
              <a:rPr lang="en-US" baseline="30000" dirty="0" smtClean="0"/>
              <a:t>th</a:t>
            </a:r>
            <a:r>
              <a:rPr lang="en-US" dirty="0" smtClean="0"/>
              <a:t> century until today.</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77200" cy="381000"/>
          </a:xfrm>
        </p:spPr>
        <p:txBody>
          <a:bodyPr>
            <a:noAutofit/>
          </a:bodyPr>
          <a:lstStyle/>
          <a:p>
            <a:r>
              <a:rPr lang="en-US" sz="3800" dirty="0" smtClean="0"/>
              <a:t>Islamic Empire in 750 CE</a:t>
            </a:r>
            <a:endParaRPr lang="en-US" sz="3800" dirty="0"/>
          </a:p>
        </p:txBody>
      </p:sp>
      <p:sp>
        <p:nvSpPr>
          <p:cNvPr id="3" name="Content Placeholder 2"/>
          <p:cNvSpPr>
            <a:spLocks noGrp="1"/>
          </p:cNvSpPr>
          <p:nvPr>
            <p:ph idx="1"/>
          </p:nvPr>
        </p:nvSpPr>
        <p:spPr/>
        <p:txBody>
          <a:bodyPr/>
          <a:lstStyle/>
          <a:p>
            <a:endParaRPr lang="en-US"/>
          </a:p>
        </p:txBody>
      </p:sp>
      <p:pic>
        <p:nvPicPr>
          <p:cNvPr id="8194" name="Picture 2" descr="The rise of Islamic empires and states (article) | Khan Academy"/>
          <p:cNvPicPr>
            <a:picLocks noChangeAspect="1" noChangeArrowheads="1"/>
          </p:cNvPicPr>
          <p:nvPr/>
        </p:nvPicPr>
        <p:blipFill>
          <a:blip r:embed="rId3" cstate="print"/>
          <a:srcRect/>
          <a:stretch>
            <a:fillRect/>
          </a:stretch>
        </p:blipFill>
        <p:spPr bwMode="auto">
          <a:xfrm>
            <a:off x="108556" y="762000"/>
            <a:ext cx="8883044" cy="5410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a:t>
            </a:r>
            <a:br>
              <a:rPr lang="en-US" dirty="0" smtClean="0"/>
            </a:br>
            <a:r>
              <a:rPr lang="en-US" cap="none" dirty="0" smtClean="0"/>
              <a:t>Geometric Patterns in Islamic Art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 y="1828800"/>
            <a:ext cx="1447800" cy="38100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28600" y="228600"/>
            <a:ext cx="8686800" cy="2514600"/>
          </a:xfrm>
        </p:spPr>
        <p:txBody>
          <a:bodyPr>
            <a:normAutofit fontScale="85000" lnSpcReduction="10000"/>
          </a:bodyPr>
          <a:lstStyle/>
          <a:p>
            <a:pPr>
              <a:buNone/>
            </a:pPr>
            <a:r>
              <a:rPr lang="en-US" sz="2900" b="1" dirty="0" smtClean="0"/>
              <a:t>Use four basic shapes to form more complicated patterns:</a:t>
            </a:r>
          </a:p>
          <a:p>
            <a:pPr>
              <a:buNone/>
            </a:pPr>
            <a:r>
              <a:rPr lang="en-US" sz="2900" dirty="0" smtClean="0"/>
              <a:t>	1) circles; 2) squares; 3) stars; 4) multisided </a:t>
            </a:r>
            <a:r>
              <a:rPr lang="en-US" sz="2900" u="sng" dirty="0" smtClean="0"/>
              <a:t>polygons</a:t>
            </a:r>
          </a:p>
          <a:p>
            <a:pPr>
              <a:buNone/>
            </a:pPr>
            <a:endParaRPr lang="en-US" sz="1100" u="sng" dirty="0" smtClean="0"/>
          </a:p>
          <a:p>
            <a:pPr>
              <a:buNone/>
            </a:pPr>
            <a:r>
              <a:rPr lang="en-US" sz="2900" dirty="0" smtClean="0"/>
              <a:t>	</a:t>
            </a:r>
            <a:r>
              <a:rPr lang="en-US" sz="2900" u="sng" dirty="0" smtClean="0"/>
              <a:t>Polygon</a:t>
            </a:r>
            <a:r>
              <a:rPr lang="en-US" sz="2900" dirty="0" smtClean="0"/>
              <a:t>:  2D figure with at least three straight sides and angles</a:t>
            </a:r>
            <a:endParaRPr lang="en-US" sz="2900" u="sng" dirty="0" smtClean="0"/>
          </a:p>
          <a:p>
            <a:pPr>
              <a:buNone/>
            </a:pPr>
            <a:endParaRPr lang="en-US" sz="1200" u="sng" dirty="0" smtClean="0"/>
          </a:p>
          <a:p>
            <a:pPr>
              <a:buNone/>
            </a:pPr>
            <a:r>
              <a:rPr lang="en-US" sz="2900" dirty="0" smtClean="0"/>
              <a:t>	</a:t>
            </a:r>
            <a:r>
              <a:rPr lang="en-US" sz="2900" b="1" i="1" dirty="0" smtClean="0">
                <a:solidFill>
                  <a:schemeClr val="bg1"/>
                </a:solidFill>
              </a:rPr>
              <a:t>PRACTICE:  </a:t>
            </a:r>
            <a:r>
              <a:rPr lang="en-US" sz="2900" dirty="0" smtClean="0"/>
              <a:t>What shapes can you identify in each of the tile patterns below?</a:t>
            </a:r>
          </a:p>
        </p:txBody>
      </p:sp>
      <p:pic>
        <p:nvPicPr>
          <p:cNvPr id="23554" name="Picture 2" descr="Molded tile panel, 13th–14th century; Ilkhanid period Iran, Nishapur  Ceramic with turquoise and cobalt glaze | Islamic patterns, Geometric  quilt, Islamic tiles"/>
          <p:cNvPicPr>
            <a:picLocks noChangeAspect="1" noChangeArrowheads="1"/>
          </p:cNvPicPr>
          <p:nvPr/>
        </p:nvPicPr>
        <p:blipFill>
          <a:blip r:embed="rId3" cstate="print"/>
          <a:srcRect/>
          <a:stretch>
            <a:fillRect/>
          </a:stretch>
        </p:blipFill>
        <p:spPr bwMode="auto">
          <a:xfrm>
            <a:off x="6324600" y="2819400"/>
            <a:ext cx="2389632" cy="3657600"/>
          </a:xfrm>
          <a:prstGeom prst="rect">
            <a:avLst/>
          </a:prstGeom>
          <a:noFill/>
        </p:spPr>
      </p:pic>
      <p:pic>
        <p:nvPicPr>
          <p:cNvPr id="23558" name="Picture 6" descr="https://upload.wikimedia.org/wikipedia/commons/thumb/6/66/Ceramic_Tile_Tessellations_in_Marrakech.jpg/1024px-Ceramic_Tile_Tessellations_in_Marrakech.jpg"/>
          <p:cNvPicPr>
            <a:picLocks noChangeAspect="1" noChangeArrowheads="1"/>
          </p:cNvPicPr>
          <p:nvPr/>
        </p:nvPicPr>
        <p:blipFill>
          <a:blip r:embed="rId4" cstate="print"/>
          <a:srcRect/>
          <a:stretch>
            <a:fillRect/>
          </a:stretch>
        </p:blipFill>
        <p:spPr bwMode="auto">
          <a:xfrm>
            <a:off x="533400" y="2819400"/>
            <a:ext cx="5486400" cy="369689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ile:Roman geometric mosaic.jpg"/>
          <p:cNvPicPr>
            <a:picLocks noChangeAspect="1" noChangeArrowheads="1"/>
          </p:cNvPicPr>
          <p:nvPr/>
        </p:nvPicPr>
        <p:blipFill>
          <a:blip r:embed="rId3" cstate="print"/>
          <a:srcRect/>
          <a:stretch>
            <a:fillRect/>
          </a:stretch>
        </p:blipFill>
        <p:spPr bwMode="auto">
          <a:xfrm>
            <a:off x="3962400" y="2587751"/>
            <a:ext cx="5029200" cy="2212849"/>
          </a:xfrm>
          <a:prstGeom prst="rect">
            <a:avLst/>
          </a:prstGeom>
          <a:noFill/>
        </p:spPr>
      </p:pic>
      <p:pic>
        <p:nvPicPr>
          <p:cNvPr id="18436" name="Picture 4" descr="https://sites.google.com/a/maret.org/advanced-math-7-final-project-2014/_/rsrc/1468872087137/architecture-and-arts/tesselations/Screen%20Shot%202014-05-15%20at%208.38.29%20AM.png?height=214&amp;width=320"/>
          <p:cNvPicPr>
            <a:picLocks noChangeAspect="1" noChangeArrowheads="1"/>
          </p:cNvPicPr>
          <p:nvPr/>
        </p:nvPicPr>
        <p:blipFill>
          <a:blip r:embed="rId4" cstate="print"/>
          <a:srcRect t="47773"/>
          <a:stretch>
            <a:fillRect/>
          </a:stretch>
        </p:blipFill>
        <p:spPr bwMode="auto">
          <a:xfrm>
            <a:off x="3962400" y="4949078"/>
            <a:ext cx="5029200" cy="1756522"/>
          </a:xfrm>
          <a:prstGeom prst="rect">
            <a:avLst/>
          </a:prstGeom>
          <a:noFill/>
        </p:spPr>
      </p:pic>
      <p:pic>
        <p:nvPicPr>
          <p:cNvPr id="18438" name="Picture 6" descr="Tessellation | Roman mosaic, Mosaic flooring, Mosaic art"/>
          <p:cNvPicPr>
            <a:picLocks noChangeAspect="1" noChangeArrowheads="1"/>
          </p:cNvPicPr>
          <p:nvPr/>
        </p:nvPicPr>
        <p:blipFill>
          <a:blip r:embed="rId5" cstate="print"/>
          <a:srcRect/>
          <a:stretch>
            <a:fillRect/>
          </a:stretch>
        </p:blipFill>
        <p:spPr bwMode="auto">
          <a:xfrm>
            <a:off x="457200" y="3128296"/>
            <a:ext cx="3124200" cy="3424904"/>
          </a:xfrm>
          <a:prstGeom prst="rect">
            <a:avLst/>
          </a:prstGeom>
          <a:noFill/>
        </p:spPr>
      </p:pic>
      <p:pic>
        <p:nvPicPr>
          <p:cNvPr id="18440" name="Picture 8" descr="ancient Rome | History, Government, Religion, Maps, &amp; Facts | Britannica"/>
          <p:cNvPicPr>
            <a:picLocks noChangeAspect="1" noChangeArrowheads="1"/>
          </p:cNvPicPr>
          <p:nvPr/>
        </p:nvPicPr>
        <p:blipFill>
          <a:blip r:embed="rId6" cstate="print"/>
          <a:srcRect r="10256"/>
          <a:stretch>
            <a:fillRect/>
          </a:stretch>
        </p:blipFill>
        <p:spPr bwMode="auto">
          <a:xfrm>
            <a:off x="152400" y="152400"/>
            <a:ext cx="5334000" cy="1805370"/>
          </a:xfrm>
          <a:prstGeom prst="rect">
            <a:avLst/>
          </a:prstGeom>
          <a:noFill/>
        </p:spPr>
      </p:pic>
      <p:pic>
        <p:nvPicPr>
          <p:cNvPr id="18442" name="Picture 10" descr="Pin on Travel"/>
          <p:cNvPicPr>
            <a:picLocks noChangeAspect="1" noChangeArrowheads="1"/>
          </p:cNvPicPr>
          <p:nvPr/>
        </p:nvPicPr>
        <p:blipFill>
          <a:blip r:embed="rId7" cstate="print"/>
          <a:srcRect/>
          <a:stretch>
            <a:fillRect/>
          </a:stretch>
        </p:blipFill>
        <p:spPr bwMode="auto">
          <a:xfrm>
            <a:off x="5612756" y="152400"/>
            <a:ext cx="3378844" cy="1828800"/>
          </a:xfrm>
          <a:prstGeom prst="rect">
            <a:avLst/>
          </a:prstGeom>
          <a:noFill/>
        </p:spPr>
      </p:pic>
      <p:sp>
        <p:nvSpPr>
          <p:cNvPr id="8" name="TextBox 7"/>
          <p:cNvSpPr txBox="1"/>
          <p:nvPr/>
        </p:nvSpPr>
        <p:spPr>
          <a:xfrm>
            <a:off x="76200" y="1981200"/>
            <a:ext cx="9144000" cy="369332"/>
          </a:xfrm>
          <a:prstGeom prst="rect">
            <a:avLst/>
          </a:prstGeom>
          <a:noFill/>
        </p:spPr>
        <p:txBody>
          <a:bodyPr wrap="square" rtlCol="0">
            <a:spAutoFit/>
          </a:bodyPr>
          <a:lstStyle/>
          <a:p>
            <a:r>
              <a:rPr lang="en-US" dirty="0" smtClean="0"/>
              <a:t>(L) </a:t>
            </a:r>
            <a:r>
              <a:rPr lang="en-US" i="1" dirty="0" smtClean="0"/>
              <a:t>View of the Roman Forum today</a:t>
            </a:r>
            <a:r>
              <a:rPr lang="en-US" dirty="0" smtClean="0"/>
              <a:t>; (R) </a:t>
            </a:r>
            <a:r>
              <a:rPr lang="en-US" i="1" dirty="0" smtClean="0"/>
              <a:t>Artist’s reconstruction of the Roman Forum, c.600 BCE</a:t>
            </a:r>
            <a:endParaRPr lang="en-US" i="1" dirty="0"/>
          </a:p>
        </p:txBody>
      </p:sp>
      <p:sp>
        <p:nvSpPr>
          <p:cNvPr id="9" name="TextBox 8"/>
          <p:cNvSpPr txBox="1"/>
          <p:nvPr/>
        </p:nvSpPr>
        <p:spPr>
          <a:xfrm>
            <a:off x="76200" y="2249269"/>
            <a:ext cx="4267200" cy="646331"/>
          </a:xfrm>
          <a:prstGeom prst="rect">
            <a:avLst/>
          </a:prstGeom>
          <a:noFill/>
        </p:spPr>
        <p:txBody>
          <a:bodyPr wrap="square" rtlCol="0">
            <a:spAutoFit/>
          </a:bodyPr>
          <a:lstStyle/>
          <a:p>
            <a:r>
              <a:rPr lang="en-US" dirty="0" smtClean="0"/>
              <a:t>(Below) </a:t>
            </a:r>
            <a:r>
              <a:rPr lang="en-US" i="1" dirty="0" smtClean="0"/>
              <a:t>Examples of Roman geometric tile work, 2</a:t>
            </a:r>
            <a:r>
              <a:rPr lang="en-US" i="1" baseline="30000" dirty="0" smtClean="0"/>
              <a:t>nd</a:t>
            </a:r>
            <a:r>
              <a:rPr lang="en-US" i="1" dirty="0" smtClean="0"/>
              <a:t>-4</a:t>
            </a:r>
            <a:r>
              <a:rPr lang="en-US" i="1" baseline="30000" dirty="0" smtClean="0"/>
              <a:t>th</a:t>
            </a:r>
            <a:r>
              <a:rPr lang="en-US" i="1" dirty="0" smtClean="0"/>
              <a:t> century CE</a:t>
            </a:r>
            <a:endParaRPr lang="en-US"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1"/>
            <a:ext cx="8534400" cy="3200400"/>
          </a:xfrm>
        </p:spPr>
        <p:txBody>
          <a:bodyPr/>
          <a:lstStyle/>
          <a:p>
            <a:pPr>
              <a:buNone/>
            </a:pPr>
            <a:r>
              <a:rPr lang="en-US" b="1" dirty="0" smtClean="0"/>
              <a:t>	What made complex geometric patterning possible?</a:t>
            </a:r>
          </a:p>
          <a:p>
            <a:r>
              <a:rPr lang="en-US" sz="2800" dirty="0" smtClean="0"/>
              <a:t>Adopted from previous artistic traditions</a:t>
            </a:r>
          </a:p>
          <a:p>
            <a:r>
              <a:rPr lang="en-US" sz="2800" dirty="0" smtClean="0"/>
              <a:t>Mathematical and scientific advances made during the 9</a:t>
            </a:r>
            <a:r>
              <a:rPr lang="en-US" sz="2800" baseline="30000" dirty="0" smtClean="0"/>
              <a:t>th</a:t>
            </a:r>
            <a:r>
              <a:rPr lang="en-US" sz="2800" dirty="0" smtClean="0"/>
              <a:t> and 10</a:t>
            </a:r>
            <a:r>
              <a:rPr lang="en-US" sz="2800" baseline="30000" dirty="0" smtClean="0"/>
              <a:t>th</a:t>
            </a:r>
            <a:r>
              <a:rPr lang="en-US" sz="2800" dirty="0" smtClean="0"/>
              <a:t> centuries in the Islamic Empire</a:t>
            </a:r>
          </a:p>
          <a:p>
            <a:endParaRPr lang="en-US" dirty="0" smtClean="0"/>
          </a:p>
          <a:p>
            <a:pPr>
              <a:buNone/>
            </a:pPr>
            <a:endParaRPr lang="en-US" dirty="0" smtClean="0"/>
          </a:p>
          <a:p>
            <a:endParaRPr lang="en-US" dirty="0"/>
          </a:p>
        </p:txBody>
      </p:sp>
      <p:pic>
        <p:nvPicPr>
          <p:cNvPr id="7170" name="Picture 2" descr="https://cdn.britannica.com/s:1500x700,q:85/24/188424-004-5603F2BB/Al-Khwarizmi-USSR-postage-stamp-1983.jpg"/>
          <p:cNvPicPr>
            <a:picLocks noChangeAspect="1" noChangeArrowheads="1"/>
          </p:cNvPicPr>
          <p:nvPr/>
        </p:nvPicPr>
        <p:blipFill>
          <a:blip r:embed="rId3" cstate="print"/>
          <a:srcRect/>
          <a:stretch>
            <a:fillRect/>
          </a:stretch>
        </p:blipFill>
        <p:spPr bwMode="auto">
          <a:xfrm>
            <a:off x="3352800" y="2971800"/>
            <a:ext cx="2644987" cy="3552967"/>
          </a:xfrm>
          <a:prstGeom prst="rect">
            <a:avLst/>
          </a:prstGeom>
          <a:noFill/>
        </p:spPr>
      </p:pic>
      <p:sp>
        <p:nvSpPr>
          <p:cNvPr id="6" name="TextBox 5"/>
          <p:cNvSpPr txBox="1"/>
          <p:nvPr/>
        </p:nvSpPr>
        <p:spPr>
          <a:xfrm>
            <a:off x="6096000" y="4230231"/>
            <a:ext cx="2971800" cy="2246769"/>
          </a:xfrm>
          <a:prstGeom prst="rect">
            <a:avLst/>
          </a:prstGeom>
          <a:noFill/>
        </p:spPr>
        <p:txBody>
          <a:bodyPr wrap="square" rtlCol="0">
            <a:spAutoFit/>
          </a:bodyPr>
          <a:lstStyle/>
          <a:p>
            <a:r>
              <a:rPr lang="en-US" sz="2000" i="1" dirty="0" smtClean="0"/>
              <a:t>Left</a:t>
            </a:r>
            <a:r>
              <a:rPr lang="en-US" sz="2000" dirty="0" smtClean="0"/>
              <a:t>: U.S.S.R postage stamp from 1983 showing the important medieval Muslim mathematician </a:t>
            </a:r>
            <a:r>
              <a:rPr lang="en-US" sz="2000" b="1" dirty="0" smtClean="0"/>
              <a:t>Al-</a:t>
            </a:r>
            <a:r>
              <a:rPr lang="en-US" sz="2000" b="1" dirty="0" err="1" smtClean="0"/>
              <a:t>Khwārizmī</a:t>
            </a:r>
            <a:r>
              <a:rPr lang="en-US" sz="2000" dirty="0" smtClean="0"/>
              <a:t> (full name: </a:t>
            </a:r>
            <a:r>
              <a:rPr lang="en-US" sz="2000" dirty="0" err="1" smtClean="0"/>
              <a:t>Muḥammad</a:t>
            </a:r>
            <a:r>
              <a:rPr lang="en-US" sz="2000" dirty="0" smtClean="0"/>
              <a:t> </a:t>
            </a:r>
            <a:r>
              <a:rPr lang="en-US" sz="2000" dirty="0" err="1" smtClean="0"/>
              <a:t>ibn</a:t>
            </a:r>
            <a:r>
              <a:rPr lang="en-US" sz="2000" dirty="0" smtClean="0"/>
              <a:t> </a:t>
            </a:r>
            <a:r>
              <a:rPr lang="en-US" sz="2000" dirty="0" err="1" smtClean="0"/>
              <a:t>Mūsā</a:t>
            </a:r>
            <a:r>
              <a:rPr lang="en-US" sz="2000" dirty="0" smtClean="0"/>
              <a:t> al-</a:t>
            </a:r>
            <a:r>
              <a:rPr lang="en-US" sz="2000" dirty="0" err="1" smtClean="0"/>
              <a:t>Khwārizmī</a:t>
            </a:r>
            <a:r>
              <a:rPr lang="en-US" sz="2000" dirty="0" smtClean="0"/>
              <a:t>) (c.780-850 CE).</a:t>
            </a:r>
            <a:endParaRPr lang="en-US" sz="2000" dirty="0"/>
          </a:p>
        </p:txBody>
      </p:sp>
      <p:pic>
        <p:nvPicPr>
          <p:cNvPr id="7172" name="Picture 4" descr="Compass and straightedge construction Facts for Kids"/>
          <p:cNvPicPr>
            <a:picLocks noChangeAspect="1" noChangeArrowheads="1"/>
          </p:cNvPicPr>
          <p:nvPr/>
        </p:nvPicPr>
        <p:blipFill>
          <a:blip r:embed="rId4" cstate="print"/>
          <a:srcRect/>
          <a:stretch>
            <a:fillRect/>
          </a:stretch>
        </p:blipFill>
        <p:spPr bwMode="auto">
          <a:xfrm>
            <a:off x="381000" y="4419600"/>
            <a:ext cx="2552700" cy="1999616"/>
          </a:xfrm>
          <a:prstGeom prst="rect">
            <a:avLst/>
          </a:prstGeom>
          <a:noFill/>
        </p:spPr>
      </p:pic>
      <p:sp>
        <p:nvSpPr>
          <p:cNvPr id="8" name="TextBox 7"/>
          <p:cNvSpPr txBox="1"/>
          <p:nvPr/>
        </p:nvSpPr>
        <p:spPr>
          <a:xfrm>
            <a:off x="228600" y="2866072"/>
            <a:ext cx="3124200" cy="1477328"/>
          </a:xfrm>
          <a:prstGeom prst="rect">
            <a:avLst/>
          </a:prstGeom>
          <a:noFill/>
        </p:spPr>
        <p:txBody>
          <a:bodyPr wrap="square" rtlCol="0">
            <a:spAutoFit/>
          </a:bodyPr>
          <a:lstStyle/>
          <a:p>
            <a:r>
              <a:rPr lang="en-US" dirty="0" smtClean="0"/>
              <a:t>Islamic artisans used only a compass and straightedge to create the patterns for their designs—tools we still use in  mathematics and art today!</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4584</TotalTime>
  <Words>3769</Words>
  <Application>Microsoft Office PowerPoint</Application>
  <PresentationFormat>On-screen Show (4:3)</PresentationFormat>
  <Paragraphs>221</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TESSELLATIONS: Geometry and Art in Islamic Tile Work</vt:lpstr>
      <vt:lpstr>Slide 2</vt:lpstr>
      <vt:lpstr>PART 1:  Introduction to Islamic Art</vt:lpstr>
      <vt:lpstr>Slide 4</vt:lpstr>
      <vt:lpstr>Islamic Empire in 750 CE</vt:lpstr>
      <vt:lpstr>PART 2: Geometric Patterns in Islamic Art</vt:lpstr>
      <vt:lpstr>Slide 7</vt:lpstr>
      <vt:lpstr>Slide 8</vt:lpstr>
      <vt:lpstr>Slide 9</vt:lpstr>
      <vt:lpstr>Slide 10</vt:lpstr>
      <vt:lpstr>Slide 11</vt:lpstr>
      <vt:lpstr>Part 3: Islamic Tile Tessellations</vt:lpstr>
      <vt:lpstr>Tessellation</vt:lpstr>
      <vt:lpstr>Slide 14</vt:lpstr>
      <vt:lpstr>Slide 15</vt:lpstr>
      <vt:lpstr>Case Study: Alhambra (Granada, Spain)</vt:lpstr>
      <vt:lpstr>Slide 17</vt:lpstr>
      <vt:lpstr>Slide 18</vt:lpstr>
      <vt:lpstr>Slide 19</vt:lpstr>
      <vt:lpstr>Slide 20</vt:lpstr>
      <vt:lpstr>Slide 21</vt:lpstr>
      <vt:lpstr>Slide 22</vt:lpstr>
      <vt:lpstr>Slide 23</vt:lpstr>
      <vt:lpstr>Slide 24</vt:lpstr>
      <vt:lpstr>Slide 25</vt:lpstr>
      <vt:lpstr>Slide 26</vt:lpstr>
      <vt:lpstr>Slide 27</vt:lpstr>
      <vt:lpstr>REVIEW OF TERMS</vt:lpstr>
      <vt:lpstr>Sources (1)</vt:lpstr>
      <vt:lpstr>Sources (2)</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Tessellations: Geometry and Art in Islamic Tile Work</dc:title>
  <dc:creator>Molly</dc:creator>
  <cp:lastModifiedBy>Molly</cp:lastModifiedBy>
  <cp:revision>32</cp:revision>
  <dcterms:created xsi:type="dcterms:W3CDTF">2020-09-25T22:00:37Z</dcterms:created>
  <dcterms:modified xsi:type="dcterms:W3CDTF">2020-10-15T20:55:46Z</dcterms:modified>
</cp:coreProperties>
</file>