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256" r:id="rId2"/>
    <p:sldId id="257" r:id="rId3"/>
    <p:sldId id="262" r:id="rId4"/>
    <p:sldId id="258" r:id="rId5"/>
    <p:sldId id="259" r:id="rId6"/>
    <p:sldId id="261" r:id="rId7"/>
    <p:sldId id="264" r:id="rId8"/>
    <p:sldId id="265" r:id="rId9"/>
    <p:sldId id="263" r:id="rId10"/>
    <p:sldId id="260" r:id="rId11"/>
    <p:sldId id="266"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533" autoAdjust="0"/>
  </p:normalViewPr>
  <p:slideViewPr>
    <p:cSldViewPr>
      <p:cViewPr varScale="1">
        <p:scale>
          <a:sx n="62" d="100"/>
          <a:sy n="62" d="100"/>
        </p:scale>
        <p:origin x="-1596" y="-78"/>
      </p:cViewPr>
      <p:guideLst>
        <p:guide orient="horz" pos="2160"/>
        <p:guide pos="2880"/>
      </p:guideLst>
    </p:cSldViewPr>
  </p:slideViewPr>
  <p:notesTextViewPr>
    <p:cViewPr>
      <p:scale>
        <a:sx n="100" d="100"/>
        <a:sy n="100" d="100"/>
      </p:scale>
      <p:origin x="0" y="1878"/>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066AEC3-C17A-4048-ADB1-D654B2FFEB5D}" type="datetimeFigureOut">
              <a:rPr lang="en-US" smtClean="0"/>
              <a:t>10/11/2020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227BE7A-1536-4F5B-A4A7-365E8E7A3028}" type="slidenum">
              <a:rPr lang="en-US" smtClean="0"/>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31E6977-C6F1-495D-9563-445F3A0191E1}" type="datetimeFigureOut">
              <a:rPr lang="en-US" smtClean="0"/>
              <a:pPr/>
              <a:t>10/11/2020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01D308-ACC0-4638-9AD6-AD95114BAD9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mathengaged.org/resources/activities/art-projects/tessellations/"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201D308-ACC0-4638-9AD6-AD95114BAD98}"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endParaRPr lang="en-US" baseline="0" dirty="0" smtClean="0"/>
          </a:p>
        </p:txBody>
      </p:sp>
      <p:sp>
        <p:nvSpPr>
          <p:cNvPr id="4" name="Slide Number Placeholder 3"/>
          <p:cNvSpPr>
            <a:spLocks noGrp="1"/>
          </p:cNvSpPr>
          <p:nvPr>
            <p:ph type="sldNum" sz="quarter" idx="10"/>
          </p:nvPr>
        </p:nvSpPr>
        <p:spPr/>
        <p:txBody>
          <a:bodyPr/>
          <a:lstStyle/>
          <a:p>
            <a:fld id="{A201D308-ACC0-4638-9AD6-AD95114BAD98}"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b="0" u="sng" dirty="0" smtClean="0"/>
              <a:t>Sources:</a:t>
            </a:r>
          </a:p>
          <a:p>
            <a:endParaRPr lang="en-US" b="1" u="sng" dirty="0" smtClean="0"/>
          </a:p>
          <a:p>
            <a:r>
              <a:rPr lang="en-US" dirty="0" smtClean="0"/>
              <a:t>[Slide</a:t>
            </a:r>
            <a:r>
              <a:rPr lang="en-US" baseline="0" dirty="0" smtClean="0"/>
              <a:t> 1] “Tropical Fish.” </a:t>
            </a:r>
            <a:r>
              <a:rPr lang="en-US" i="1" baseline="0" dirty="0" smtClean="0"/>
              <a:t>Arcadia’s Art Exhibit</a:t>
            </a:r>
            <a:r>
              <a:rPr lang="en-US" baseline="0" dirty="0" smtClean="0"/>
              <a:t>. http://cornflower.tripod.com/exhibit.html.</a:t>
            </a:r>
          </a:p>
          <a:p>
            <a:endParaRPr lang="en-US" baseline="0" dirty="0" smtClean="0"/>
          </a:p>
          <a:p>
            <a:r>
              <a:rPr lang="en-US" baseline="0" dirty="0" smtClean="0"/>
              <a:t>[Slide 2] “Reflections in Math: Definition and Overview.” </a:t>
            </a:r>
            <a:r>
              <a:rPr lang="en-US" i="1" baseline="0" dirty="0" smtClean="0"/>
              <a:t>Study.com</a:t>
            </a:r>
            <a:r>
              <a:rPr lang="en-US" baseline="0" dirty="0" smtClean="0"/>
              <a:t>. </a:t>
            </a:r>
            <a:r>
              <a:rPr lang="en-US" dirty="0" smtClean="0"/>
              <a:t>https://study.com/academy/lesson/reflections-in-math-definition-lesson-quiz.html</a:t>
            </a:r>
          </a:p>
          <a:p>
            <a:endParaRPr lang="en-US" baseline="0" dirty="0" smtClean="0"/>
          </a:p>
          <a:p>
            <a:r>
              <a:rPr lang="en-US" baseline="0" dirty="0" smtClean="0"/>
              <a:t>[Slide 3] “Glide Reflection.” </a:t>
            </a:r>
            <a:r>
              <a:rPr lang="en-US" i="1" baseline="0" dirty="0" smtClean="0"/>
              <a:t>Wikipedia.com</a:t>
            </a:r>
            <a:r>
              <a:rPr lang="en-US" baseline="0" dirty="0" smtClean="0"/>
              <a:t>. https://en.wikipedia.org/wiki/Glide_reflection</a:t>
            </a:r>
          </a:p>
          <a:p>
            <a:endParaRPr lang="en-US" baseline="0" dirty="0" smtClean="0"/>
          </a:p>
          <a:p>
            <a:r>
              <a:rPr lang="en-US" baseline="0" dirty="0" smtClean="0"/>
              <a:t>[Slide 3] “How Glide Reflections Work.” </a:t>
            </a:r>
            <a:r>
              <a:rPr lang="en-US" i="1" baseline="0" dirty="0" smtClean="0"/>
              <a:t>Dummies.com</a:t>
            </a:r>
            <a:r>
              <a:rPr lang="en-US" baseline="0" dirty="0" smtClean="0"/>
              <a:t>. https://www.dummies.com/education/math/geometry/glide-reflections-work/.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[Slide 4] “Tessellations.” </a:t>
            </a:r>
            <a:r>
              <a:rPr lang="en-US" i="1" baseline="0" dirty="0" smtClean="0"/>
              <a:t>MathEngaged.org</a:t>
            </a:r>
            <a:r>
              <a:rPr lang="en-US" baseline="0" dirty="0" smtClean="0"/>
              <a:t>. </a:t>
            </a:r>
            <a:r>
              <a:rPr lang="en-US" sz="1200" u="sng" kern="1200" dirty="0" smtClean="0">
                <a:solidFill>
                  <a:schemeClr val="tx1"/>
                </a:solidFill>
                <a:latin typeface="+mn-lt"/>
                <a:ea typeface="+mn-ea"/>
                <a:cs typeface="+mn-cs"/>
                <a:hlinkClick r:id="rId3"/>
              </a:rPr>
              <a:t>http://mathengaged.org/resources/activities/art-projects/tessellations/</a:t>
            </a:r>
            <a:r>
              <a:rPr lang="en-US" sz="1200" u="sng" kern="1200" dirty="0" smtClean="0">
                <a:solidFill>
                  <a:schemeClr val="tx1"/>
                </a:solidFill>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u="sng"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u="none" kern="1200" dirty="0" smtClean="0">
                <a:solidFill>
                  <a:schemeClr val="tx1"/>
                </a:solidFill>
                <a:latin typeface="+mn-lt"/>
                <a:ea typeface="+mn-ea"/>
                <a:cs typeface="+mn-cs"/>
              </a:rPr>
              <a:t>[Slide 5] “Arrow Tessellation.” in “M.C. Escher and Tessellations” (University of Waterloo:</a:t>
            </a:r>
            <a:r>
              <a:rPr lang="en-US" sz="1200" u="none" kern="1200" baseline="0" dirty="0" smtClean="0">
                <a:solidFill>
                  <a:schemeClr val="tx1"/>
                </a:solidFill>
                <a:latin typeface="+mn-lt"/>
                <a:ea typeface="+mn-ea"/>
                <a:cs typeface="+mn-cs"/>
              </a:rPr>
              <a:t> Centre for Education in Mathematics and Computing: 2015) https://www.cemc.uwaterloo.ca/events/mathcircles/2015-16/Fall/Junior78_Nov34-Solns.pdf.</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u="non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u="none" kern="1200" baseline="0" dirty="0" smtClean="0">
                <a:solidFill>
                  <a:schemeClr val="tx1"/>
                </a:solidFill>
                <a:latin typeface="+mn-lt"/>
                <a:ea typeface="+mn-ea"/>
                <a:cs typeface="+mn-cs"/>
              </a:rPr>
              <a:t>[Slide 7] “Reflection Tessellation.” Melinda </a:t>
            </a:r>
            <a:r>
              <a:rPr lang="en-US" sz="1200" u="none" kern="1200" baseline="0" dirty="0" err="1" smtClean="0">
                <a:solidFill>
                  <a:schemeClr val="tx1"/>
                </a:solidFill>
                <a:latin typeface="+mn-lt"/>
                <a:ea typeface="+mn-ea"/>
                <a:cs typeface="+mn-cs"/>
              </a:rPr>
              <a:t>Kolk</a:t>
            </a:r>
            <a:r>
              <a:rPr lang="en-US" sz="1200" u="none" kern="1200" baseline="0" dirty="0" smtClean="0">
                <a:solidFill>
                  <a:schemeClr val="tx1"/>
                </a:solidFill>
                <a:latin typeface="+mn-lt"/>
                <a:ea typeface="+mn-ea"/>
                <a:cs typeface="+mn-cs"/>
              </a:rPr>
              <a:t>. 2020. Web.tech4learning.com. https://web.tech4learning.com/create-reflection-tessellations-in-wixie.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u="non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u="none" kern="1200" baseline="0" dirty="0" smtClean="0">
                <a:solidFill>
                  <a:schemeClr val="tx1"/>
                </a:solidFill>
                <a:latin typeface="+mn-lt"/>
                <a:ea typeface="+mn-ea"/>
                <a:cs typeface="+mn-cs"/>
              </a:rPr>
              <a:t>[Slide 9] “Regular Tiling No. 17.” M.C. Escher.</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u="none" kern="1200" dirty="0" smtClean="0">
              <a:solidFill>
                <a:schemeClr val="tx1"/>
              </a:solidFill>
              <a:latin typeface="+mn-lt"/>
              <a:ea typeface="+mn-ea"/>
              <a:cs typeface="+mn-cs"/>
            </a:endParaRPr>
          </a:p>
          <a:p>
            <a:r>
              <a:rPr lang="en-US" baseline="0" dirty="0" smtClean="0"/>
              <a:t>[Slide 10] “Horsemen.” M.C. Escher. </a:t>
            </a:r>
            <a:r>
              <a:rPr lang="en-US" baseline="0" smtClean="0"/>
              <a:t>1946.</a:t>
            </a:r>
          </a:p>
        </p:txBody>
      </p:sp>
      <p:sp>
        <p:nvSpPr>
          <p:cNvPr id="4" name="Slide Number Placeholder 3"/>
          <p:cNvSpPr>
            <a:spLocks noGrp="1"/>
          </p:cNvSpPr>
          <p:nvPr>
            <p:ph type="sldNum" sz="quarter" idx="10"/>
          </p:nvPr>
        </p:nvSpPr>
        <p:spPr/>
        <p:txBody>
          <a:bodyPr/>
          <a:lstStyle/>
          <a:p>
            <a:fld id="{A201D308-ACC0-4638-9AD6-AD95114BAD98}" type="slidenum">
              <a:rPr lang="en-US" smtClean="0"/>
              <a:pPr/>
              <a:t>11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Before we can understand how a </a:t>
            </a:r>
            <a:r>
              <a:rPr lang="en-US" u="sng" dirty="0" smtClean="0"/>
              <a:t>glide reflection tessellation</a:t>
            </a:r>
            <a:r>
              <a:rPr lang="en-US" u="none" dirty="0" smtClean="0"/>
              <a:t> </a:t>
            </a:r>
            <a:r>
              <a:rPr lang="en-US" dirty="0" smtClean="0"/>
              <a:t>is created, it is important to review</a:t>
            </a:r>
            <a:r>
              <a:rPr lang="en-US" baseline="0" dirty="0" smtClean="0"/>
              <a:t> a few key mathematical concepts.  The first is </a:t>
            </a:r>
            <a:r>
              <a:rPr lang="en-US" b="1" baseline="0" dirty="0" smtClean="0"/>
              <a:t>reflection</a:t>
            </a:r>
            <a:r>
              <a:rPr lang="en-US" baseline="0" dirty="0" smtClean="0"/>
              <a:t>: this is when an object is flipped across a line—called the </a:t>
            </a:r>
            <a:r>
              <a:rPr lang="en-US" u="sng" baseline="0" dirty="0" smtClean="0"/>
              <a:t>line of reflection</a:t>
            </a:r>
            <a:r>
              <a:rPr lang="en-US" baseline="0" dirty="0" smtClean="0"/>
              <a:t>—without changing its shape or size.  By reflecting the object across this line, the original shape is transformed into a mirror image of itself.  The reflected shape is also the same distance away from the line of reflection.</a:t>
            </a:r>
          </a:p>
          <a:p>
            <a:endParaRPr lang="en-US" baseline="0" dirty="0" smtClean="0"/>
          </a:p>
          <a:p>
            <a:r>
              <a:rPr lang="en-US" baseline="0" dirty="0" smtClean="0"/>
              <a:t>We see reflected shapes in our everyday lives.  For example, reflections in smooth water.  See how the bodies of the birds in the photograph above look as if they have been “flipped” upside down in the surface of the water?</a:t>
            </a:r>
          </a:p>
          <a:p>
            <a:endParaRPr lang="en-US" baseline="0" dirty="0" smtClean="0"/>
          </a:p>
          <a:p>
            <a:r>
              <a:rPr lang="en-US" baseline="0" dirty="0" smtClean="0"/>
              <a:t>We can also reflect an object multiple times, over several lines.  In the diagram to the right, notice how triangle A is flipped across line of reflection 1 to produce shape B.  Then, triangle B—that is, the center green triangle—is flipped across a second line of reflection, resulting in shape C.</a:t>
            </a:r>
            <a:endParaRPr lang="en-US" dirty="0" smtClean="0"/>
          </a:p>
        </p:txBody>
      </p:sp>
      <p:sp>
        <p:nvSpPr>
          <p:cNvPr id="4" name="Slide Number Placeholder 3"/>
          <p:cNvSpPr>
            <a:spLocks noGrp="1"/>
          </p:cNvSpPr>
          <p:nvPr>
            <p:ph type="sldNum" sz="quarter" idx="10"/>
          </p:nvPr>
        </p:nvSpPr>
        <p:spPr/>
        <p:txBody>
          <a:bodyPr/>
          <a:lstStyle/>
          <a:p>
            <a:fld id="{A201D308-ACC0-4638-9AD6-AD95114BAD98}"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a:t>
            </a:r>
            <a:r>
              <a:rPr lang="en-US" baseline="0" dirty="0" smtClean="0"/>
              <a:t> </a:t>
            </a:r>
            <a:r>
              <a:rPr lang="en-US" b="1" baseline="0" dirty="0" smtClean="0"/>
              <a:t>glide reflection </a:t>
            </a:r>
            <a:r>
              <a:rPr lang="en-US" baseline="0" dirty="0" smtClean="0"/>
              <a:t>is a two-fold operation: a “flip” and then a “slide.”  The first step is a </a:t>
            </a:r>
            <a:r>
              <a:rPr lang="en-US" u="sng" baseline="0" dirty="0" smtClean="0"/>
              <a:t>reflection</a:t>
            </a:r>
            <a:r>
              <a:rPr lang="en-US" baseline="0" dirty="0" smtClean="0"/>
              <a:t>: as just discussed, the shape is flipped across a line of reflection.  The second step is a </a:t>
            </a:r>
            <a:r>
              <a:rPr lang="en-US" u="sng" baseline="0" dirty="0" smtClean="0"/>
              <a:t>translation</a:t>
            </a:r>
            <a:r>
              <a:rPr lang="en-US" baseline="0" dirty="0" smtClean="0"/>
              <a:t>: the shape is “slid” parallel to the line of reflection. In the diagram to the right, you can see the glide reflection broken down into these two steps.  However, it actually does not matter </a:t>
            </a:r>
            <a:r>
              <a:rPr lang="en-US" i="1" baseline="0" dirty="0" smtClean="0"/>
              <a:t>which</a:t>
            </a:r>
            <a:r>
              <a:rPr lang="en-US" baseline="0" dirty="0" smtClean="0"/>
              <a:t> operation—the reflection or the translation—is performed first: translating the shape and </a:t>
            </a:r>
            <a:r>
              <a:rPr lang="en-US" i="1" baseline="0" dirty="0" smtClean="0"/>
              <a:t>then</a:t>
            </a:r>
            <a:r>
              <a:rPr lang="en-US" baseline="0" dirty="0" smtClean="0"/>
              <a:t> reflecting it will produce the same result, as long as the distance “slid” and the line of reflection are the same.</a:t>
            </a:r>
          </a:p>
          <a:p>
            <a:endParaRPr lang="en-US" baseline="0" dirty="0" smtClean="0"/>
          </a:p>
          <a:p>
            <a:r>
              <a:rPr lang="en-US" baseline="0" dirty="0" smtClean="0"/>
              <a:t>Again, we can see examples of glide reflections in nature.  Have you ever seen the footprints made by someone walking in the sand?  These are a great example!  In the photo and diagram here, notice how the left footprint is mirrored by the right: Both big toes and heels rest along the line of reflection.  If someone were standing still, with their feet aligned and pointing forward, each footprint would be a reflection of the other.  The “glide” of the glide reflection comes from the walking action: each footprint is thus “slid” forward from the previous one.</a:t>
            </a:r>
          </a:p>
        </p:txBody>
      </p:sp>
      <p:sp>
        <p:nvSpPr>
          <p:cNvPr id="4" name="Slide Number Placeholder 3"/>
          <p:cNvSpPr>
            <a:spLocks noGrp="1"/>
          </p:cNvSpPr>
          <p:nvPr>
            <p:ph type="sldNum" sz="quarter" idx="10"/>
          </p:nvPr>
        </p:nvSpPr>
        <p:spPr/>
        <p:txBody>
          <a:bodyPr/>
          <a:lstStyle/>
          <a:p>
            <a:fld id="{A201D308-ACC0-4638-9AD6-AD95114BAD98}"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Finally,</a:t>
            </a:r>
            <a:r>
              <a:rPr lang="en-US" baseline="0" dirty="0" smtClean="0"/>
              <a:t> we should briefly review the term “</a:t>
            </a:r>
            <a:r>
              <a:rPr lang="en-US" b="1" baseline="0" dirty="0" smtClean="0"/>
              <a:t>tessellation</a:t>
            </a:r>
            <a:r>
              <a:rPr lang="en-US" baseline="0" dirty="0" smtClean="0"/>
              <a:t>.”  A tessellation is a repeating pattern of shapes that can continue infinitely on a plane—a flat surface.  This pattern must first have </a:t>
            </a:r>
            <a:r>
              <a:rPr lang="en-US" i="1" baseline="0" dirty="0" smtClean="0"/>
              <a:t>no gaps or holes between shapes</a:t>
            </a:r>
            <a:r>
              <a:rPr lang="en-US" baseline="0" dirty="0" smtClean="0"/>
              <a:t>, and second have </a:t>
            </a:r>
            <a:r>
              <a:rPr lang="en-US" i="1" baseline="0" dirty="0" smtClean="0"/>
              <a:t>no overlaps between shapes</a:t>
            </a:r>
            <a:r>
              <a:rPr lang="en-US" baseline="0" dirty="0" smtClean="0"/>
              <a:t>.</a:t>
            </a:r>
          </a:p>
          <a:p>
            <a:endParaRPr lang="en-US" baseline="0" dirty="0" smtClean="0"/>
          </a:p>
          <a:p>
            <a:r>
              <a:rPr lang="en-US" baseline="0" dirty="0" smtClean="0"/>
              <a:t>Which of the following four patterns meet are tessellations?</a:t>
            </a:r>
          </a:p>
          <a:p>
            <a:endParaRPr lang="en-US" baseline="0" dirty="0" smtClean="0"/>
          </a:p>
          <a:p>
            <a:r>
              <a:rPr lang="en-US" i="1" u="sng" baseline="0" dirty="0" smtClean="0"/>
              <a:t>Answer: </a:t>
            </a:r>
            <a:r>
              <a:rPr lang="en-US" baseline="0" dirty="0" smtClean="0"/>
              <a:t>B and C are tessellations, A and D are not—A because there are gaps between the circles, and D because the shapes overlap.</a:t>
            </a:r>
            <a:endParaRPr lang="en-US" dirty="0"/>
          </a:p>
        </p:txBody>
      </p:sp>
      <p:sp>
        <p:nvSpPr>
          <p:cNvPr id="4" name="Slide Number Placeholder 3"/>
          <p:cNvSpPr>
            <a:spLocks noGrp="1"/>
          </p:cNvSpPr>
          <p:nvPr>
            <p:ph type="sldNum" sz="quarter" idx="10"/>
          </p:nvPr>
        </p:nvSpPr>
        <p:spPr/>
        <p:txBody>
          <a:bodyPr/>
          <a:lstStyle/>
          <a:p>
            <a:fld id="{A201D308-ACC0-4638-9AD6-AD95114BAD98}"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Having</a:t>
            </a:r>
            <a:r>
              <a:rPr lang="en-US" baseline="0" dirty="0" smtClean="0"/>
              <a:t> reviewed the terms reflection, glide reflection, and tessellation, we can now understand how glide reflection tessellations are made!  Firstly, a </a:t>
            </a:r>
            <a:r>
              <a:rPr lang="en-US" b="1" baseline="0" dirty="0" smtClean="0"/>
              <a:t>glide reflection tessellation </a:t>
            </a:r>
            <a:r>
              <a:rPr lang="en-US" baseline="0" dirty="0" smtClean="0"/>
              <a:t>is a pattern with no gaps or overlaps (e.g. a </a:t>
            </a:r>
            <a:r>
              <a:rPr lang="en-US" u="sng" baseline="0" dirty="0" smtClean="0"/>
              <a:t>tessellation</a:t>
            </a:r>
            <a:r>
              <a:rPr lang="en-US" baseline="0" dirty="0" smtClean="0"/>
              <a:t>), made by </a:t>
            </a:r>
            <a:r>
              <a:rPr lang="en-US" i="1" baseline="0" dirty="0" smtClean="0"/>
              <a:t>flipping</a:t>
            </a:r>
            <a:r>
              <a:rPr lang="en-US" baseline="0" dirty="0" smtClean="0"/>
              <a:t> (e.g. </a:t>
            </a:r>
            <a:r>
              <a:rPr lang="en-US" u="sng" baseline="0" dirty="0" smtClean="0"/>
              <a:t>reflecting</a:t>
            </a:r>
            <a:r>
              <a:rPr lang="en-US" baseline="0" dirty="0" smtClean="0"/>
              <a:t>) and </a:t>
            </a:r>
            <a:r>
              <a:rPr lang="en-US" i="1" baseline="0" dirty="0" smtClean="0"/>
              <a:t>sliding</a:t>
            </a:r>
            <a:r>
              <a:rPr lang="en-US" baseline="0" dirty="0" smtClean="0"/>
              <a:t> (e.g. </a:t>
            </a:r>
            <a:r>
              <a:rPr lang="en-US" u="sng" baseline="0" dirty="0" smtClean="0"/>
              <a:t>translating</a:t>
            </a:r>
            <a:r>
              <a:rPr lang="en-US" baseline="0" dirty="0" smtClean="0"/>
              <a:t>) a shape to repeat it.  Similar to the glide reflection diagram we saw on a previous slide, here you can see how the arrow “A” is flipped across a line of reflection and moved parallel to it in order to produce the arrow “C.”</a:t>
            </a:r>
            <a:endParaRPr lang="en-US" dirty="0"/>
          </a:p>
        </p:txBody>
      </p:sp>
      <p:sp>
        <p:nvSpPr>
          <p:cNvPr id="4" name="Slide Number Placeholder 3"/>
          <p:cNvSpPr>
            <a:spLocks noGrp="1"/>
          </p:cNvSpPr>
          <p:nvPr>
            <p:ph type="sldNum" sz="quarter" idx="10"/>
          </p:nvPr>
        </p:nvSpPr>
        <p:spPr/>
        <p:txBody>
          <a:bodyPr/>
          <a:lstStyle/>
          <a:p>
            <a:fld id="{A201D308-ACC0-4638-9AD6-AD95114BAD98}"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this activity we will </a:t>
            </a:r>
            <a:r>
              <a:rPr lang="en-US" b="1" u="sng" dirty="0" smtClean="0"/>
              <a:t>practice</a:t>
            </a:r>
            <a:r>
              <a:rPr lang="en-US" u="sng" dirty="0" smtClean="0"/>
              <a:t> identifying lines of reflection </a:t>
            </a:r>
            <a:r>
              <a:rPr lang="en-US" dirty="0" smtClean="0"/>
              <a:t>in tessellations!</a:t>
            </a:r>
            <a:r>
              <a:rPr lang="en-US" baseline="0" dirty="0" smtClean="0"/>
              <a:t>  With your finger—if using a screen—or with a pen, trace all lines of reflection within the pattern on the </a:t>
            </a:r>
            <a:r>
              <a:rPr lang="en-US" i="1" baseline="0" dirty="0" smtClean="0"/>
              <a:t>next</a:t>
            </a:r>
            <a:r>
              <a:rPr lang="en-US" baseline="0" dirty="0" smtClean="0"/>
              <a:t> slide. As an example, all the lines of reflection in the tessellation on this slide have already been traced.</a:t>
            </a:r>
            <a:endParaRPr lang="en-US" dirty="0"/>
          </a:p>
        </p:txBody>
      </p:sp>
      <p:sp>
        <p:nvSpPr>
          <p:cNvPr id="4" name="Slide Number Placeholder 3"/>
          <p:cNvSpPr>
            <a:spLocks noGrp="1"/>
          </p:cNvSpPr>
          <p:nvPr>
            <p:ph type="sldNum" sz="quarter" idx="10"/>
          </p:nvPr>
        </p:nvSpPr>
        <p:spPr/>
        <p:txBody>
          <a:bodyPr/>
          <a:lstStyle/>
          <a:p>
            <a:fld id="{A201D308-ACC0-4638-9AD6-AD95114BAD98}"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201D308-ACC0-4638-9AD6-AD95114BAD98}"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201D308-ACC0-4638-9AD6-AD95114BAD98}"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this activity we will </a:t>
            </a:r>
            <a:r>
              <a:rPr lang="en-US" b="1" i="0" u="sng" dirty="0" smtClean="0"/>
              <a:t>practice</a:t>
            </a:r>
            <a:r>
              <a:rPr lang="en-US" i="0" u="sng" dirty="0" smtClean="0"/>
              <a:t> identifying glide reflections</a:t>
            </a:r>
            <a:r>
              <a:rPr lang="en-US" i="0" u="none" baseline="0" dirty="0" smtClean="0"/>
              <a:t> </a:t>
            </a:r>
            <a:r>
              <a:rPr lang="en-US" baseline="0" dirty="0" smtClean="0"/>
              <a:t>within tessellations.</a:t>
            </a:r>
            <a:r>
              <a:rPr lang="en-US" sz="1200" dirty="0" smtClean="0"/>
              <a:t>  With your finger—if using a screen—or with a pen, trace one shape of the tessellation on the following slide.  Then trace a second shape that is a reflection of the first.  Draw the line of reflection between the two.  Finally, indicate with arrows the reflection of the shape (curved arrow) and the direction of the translation “slide.”  As an example, a</a:t>
            </a:r>
            <a:r>
              <a:rPr lang="en-US" sz="1200" baseline="0" dirty="0" smtClean="0"/>
              <a:t> shape and its reflection have been outlined in the tessellation on this slide, and the line of reflection and direction of translation have also been drawn in.</a:t>
            </a:r>
            <a:endParaRPr lang="en-US" dirty="0"/>
          </a:p>
        </p:txBody>
      </p:sp>
      <p:sp>
        <p:nvSpPr>
          <p:cNvPr id="4" name="Slide Number Placeholder 3"/>
          <p:cNvSpPr>
            <a:spLocks noGrp="1"/>
          </p:cNvSpPr>
          <p:nvPr>
            <p:ph type="sldNum" sz="quarter" idx="10"/>
          </p:nvPr>
        </p:nvSpPr>
        <p:spPr/>
        <p:txBody>
          <a:bodyPr/>
          <a:lstStyle/>
          <a:p>
            <a:fld id="{A201D308-ACC0-4638-9AD6-AD95114BAD98}"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4D2DDFB-3280-4D96-9B07-5E12E4C2B16E}" type="datetimeFigureOut">
              <a:rPr lang="en-US" smtClean="0"/>
              <a:pPr/>
              <a:t>10/11/2020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05E29C-11A7-4257-95D1-7038FBDD740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D2DDFB-3280-4D96-9B07-5E12E4C2B16E}" type="datetimeFigureOut">
              <a:rPr lang="en-US" smtClean="0"/>
              <a:pPr/>
              <a:t>10/11/2020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05E29C-11A7-4257-95D1-7038FBDD740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D2DDFB-3280-4D96-9B07-5E12E4C2B16E}" type="datetimeFigureOut">
              <a:rPr lang="en-US" smtClean="0"/>
              <a:pPr/>
              <a:t>10/11/2020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05E29C-11A7-4257-95D1-7038FBDD740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D2DDFB-3280-4D96-9B07-5E12E4C2B16E}" type="datetimeFigureOut">
              <a:rPr lang="en-US" smtClean="0"/>
              <a:pPr/>
              <a:t>10/11/2020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05E29C-11A7-4257-95D1-7038FBDD740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4D2DDFB-3280-4D96-9B07-5E12E4C2B16E}" type="datetimeFigureOut">
              <a:rPr lang="en-US" smtClean="0"/>
              <a:pPr/>
              <a:t>10/11/2020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05E29C-11A7-4257-95D1-7038FBDD740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4D2DDFB-3280-4D96-9B07-5E12E4C2B16E}" type="datetimeFigureOut">
              <a:rPr lang="en-US" smtClean="0"/>
              <a:pPr/>
              <a:t>10/11/2020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05E29C-11A7-4257-95D1-7038FBDD740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4D2DDFB-3280-4D96-9B07-5E12E4C2B16E}" type="datetimeFigureOut">
              <a:rPr lang="en-US" smtClean="0"/>
              <a:pPr/>
              <a:t>10/11/2020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05E29C-11A7-4257-95D1-7038FBDD740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4D2DDFB-3280-4D96-9B07-5E12E4C2B16E}" type="datetimeFigureOut">
              <a:rPr lang="en-US" smtClean="0"/>
              <a:pPr/>
              <a:t>10/11/2020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05E29C-11A7-4257-95D1-7038FBDD740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D2DDFB-3280-4D96-9B07-5E12E4C2B16E}" type="datetimeFigureOut">
              <a:rPr lang="en-US" smtClean="0"/>
              <a:pPr/>
              <a:t>10/11/2020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05E29C-11A7-4257-95D1-7038FBDD740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D2DDFB-3280-4D96-9B07-5E12E4C2B16E}" type="datetimeFigureOut">
              <a:rPr lang="en-US" smtClean="0"/>
              <a:pPr/>
              <a:t>10/11/2020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05E29C-11A7-4257-95D1-7038FBDD740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D2DDFB-3280-4D96-9B07-5E12E4C2B16E}" type="datetimeFigureOut">
              <a:rPr lang="en-US" smtClean="0"/>
              <a:pPr/>
              <a:t>10/11/2020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05E29C-11A7-4257-95D1-7038FBDD740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D2DDFB-3280-4D96-9B07-5E12E4C2B16E}" type="datetimeFigureOut">
              <a:rPr lang="en-US" smtClean="0"/>
              <a:pPr/>
              <a:t>10/11/2020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05E29C-11A7-4257-95D1-7038FBDD740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hyperlink" Target="https://www.khanacademy.org/math/geometry/hs-geo-transformations/hs-geo-reflections/v/reflecting-point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lh3.googleusercontent.com/proxy/9TtvnxRNVxZ2W790rq3VydSuWVDQLkp0sFODN2gEVV1TudQLEa-VhD3zD6OdMYh_DddedcL0dowxc-sffQ"/>
          <p:cNvPicPr>
            <a:picLocks noChangeAspect="1" noChangeArrowheads="1"/>
          </p:cNvPicPr>
          <p:nvPr/>
        </p:nvPicPr>
        <p:blipFill>
          <a:blip r:embed="rId3" cstate="print"/>
          <a:srcRect b="15045"/>
          <a:stretch>
            <a:fillRect/>
          </a:stretch>
        </p:blipFill>
        <p:spPr bwMode="auto">
          <a:xfrm>
            <a:off x="0" y="0"/>
            <a:ext cx="9144000" cy="6858000"/>
          </a:xfrm>
          <a:prstGeom prst="rect">
            <a:avLst/>
          </a:prstGeom>
          <a:noFill/>
        </p:spPr>
      </p:pic>
      <p:sp>
        <p:nvSpPr>
          <p:cNvPr id="2" name="Title 1"/>
          <p:cNvSpPr>
            <a:spLocks noGrp="1"/>
          </p:cNvSpPr>
          <p:nvPr>
            <p:ph type="ctrTitle"/>
          </p:nvPr>
        </p:nvSpPr>
        <p:spPr>
          <a:xfrm>
            <a:off x="0" y="2286000"/>
            <a:ext cx="9144000" cy="1219200"/>
          </a:xfrm>
          <a:solidFill>
            <a:schemeClr val="bg1"/>
          </a:solidFill>
          <a:ln w="76200">
            <a:solidFill>
              <a:schemeClr val="tx1"/>
            </a:solidFill>
          </a:ln>
        </p:spPr>
        <p:txBody>
          <a:bodyPr/>
          <a:lstStyle/>
          <a:p>
            <a:r>
              <a:rPr lang="en-US" b="1" dirty="0" smtClean="0"/>
              <a:t>GLIDE REFLECTION TESSELLATION</a:t>
            </a:r>
            <a:endParaRPr lang="en-US" b="1" dirty="0"/>
          </a:p>
        </p:txBody>
      </p:sp>
      <p:pic>
        <p:nvPicPr>
          <p:cNvPr id="4" name="Picture 3" descr="C:\Users\Molly\Downloads\UC_Riverside_Horiz_WhtBG-GFPA.jpg"/>
          <p:cNvPicPr/>
          <p:nvPr/>
        </p:nvPicPr>
        <p:blipFill>
          <a:blip r:embed="rId4" cstate="print"/>
          <a:srcRect/>
          <a:stretch>
            <a:fillRect/>
          </a:stretch>
        </p:blipFill>
        <p:spPr bwMode="auto">
          <a:xfrm>
            <a:off x="5818331" y="6248400"/>
            <a:ext cx="3325669" cy="60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Tessellations - Symmetry 5: Rotation (Turning)"/>
          <p:cNvPicPr>
            <a:picLocks noChangeAspect="1" noChangeArrowheads="1"/>
          </p:cNvPicPr>
          <p:nvPr/>
        </p:nvPicPr>
        <p:blipFill>
          <a:blip r:embed="rId3" cstate="print"/>
          <a:srcRect t="4444"/>
          <a:stretch>
            <a:fillRect/>
          </a:stretch>
        </p:blipFill>
        <p:spPr bwMode="auto">
          <a:xfrm>
            <a:off x="1652587" y="228600"/>
            <a:ext cx="6272213" cy="6553200"/>
          </a:xfrm>
          <a:prstGeom prst="rect">
            <a:avLst/>
          </a:prstGeom>
          <a:noFill/>
        </p:spPr>
      </p:pic>
      <p:sp>
        <p:nvSpPr>
          <p:cNvPr id="3" name="TextBox 2"/>
          <p:cNvSpPr txBox="1"/>
          <p:nvPr/>
        </p:nvSpPr>
        <p:spPr>
          <a:xfrm>
            <a:off x="152400" y="5182850"/>
            <a:ext cx="1447800" cy="1446550"/>
          </a:xfrm>
          <a:prstGeom prst="rect">
            <a:avLst/>
          </a:prstGeom>
          <a:solidFill>
            <a:schemeClr val="accent1"/>
          </a:solidFill>
          <a:ln w="28575">
            <a:solidFill>
              <a:schemeClr val="tx1"/>
            </a:solidFill>
            <a:prstDash val="dash"/>
          </a:ln>
        </p:spPr>
        <p:txBody>
          <a:bodyPr wrap="square" rtlCol="0">
            <a:spAutoFit/>
          </a:bodyPr>
          <a:lstStyle/>
          <a:p>
            <a:r>
              <a:rPr lang="en-US" sz="2200" b="1" i="1" dirty="0" smtClean="0"/>
              <a:t>Horsemen</a:t>
            </a:r>
            <a:r>
              <a:rPr lang="en-US" sz="2200" b="1" dirty="0" smtClean="0"/>
              <a:t>, M.C. Escher, 1946</a:t>
            </a:r>
            <a:endParaRPr lang="en-US" sz="2200" b="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81000" y="228600"/>
            <a:ext cx="1600200" cy="533400"/>
          </a:xfrm>
          <a:prstGeom prst="rect">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3" cstate="print"/>
          <a:srcRect/>
          <a:stretch>
            <a:fillRect/>
          </a:stretch>
        </p:blipFill>
        <p:spPr bwMode="auto">
          <a:xfrm>
            <a:off x="1771650" y="838997"/>
            <a:ext cx="5772150" cy="5866603"/>
          </a:xfrm>
          <a:prstGeom prst="rect">
            <a:avLst/>
          </a:prstGeom>
          <a:noFill/>
          <a:ln w="9525">
            <a:noFill/>
            <a:miter lim="800000"/>
            <a:headEnd/>
            <a:tailEnd/>
          </a:ln>
        </p:spPr>
      </p:pic>
      <p:sp>
        <p:nvSpPr>
          <p:cNvPr id="5" name="TextBox 4"/>
          <p:cNvSpPr txBox="1"/>
          <p:nvPr/>
        </p:nvSpPr>
        <p:spPr>
          <a:xfrm>
            <a:off x="381000" y="228600"/>
            <a:ext cx="1828800" cy="553998"/>
          </a:xfrm>
          <a:prstGeom prst="rect">
            <a:avLst/>
          </a:prstGeom>
          <a:noFill/>
        </p:spPr>
        <p:txBody>
          <a:bodyPr wrap="square" rtlCol="0">
            <a:spAutoFit/>
          </a:bodyPr>
          <a:lstStyle/>
          <a:p>
            <a:r>
              <a:rPr lang="en-US" sz="3000" b="1" dirty="0" smtClean="0"/>
              <a:t>ANSWER</a:t>
            </a:r>
            <a:endParaRPr lang="en-US" sz="3000" b="1" dirty="0"/>
          </a:p>
        </p:txBody>
      </p:sp>
      <p:cxnSp>
        <p:nvCxnSpPr>
          <p:cNvPr id="8" name="Straight Connector 7"/>
          <p:cNvCxnSpPr/>
          <p:nvPr/>
        </p:nvCxnSpPr>
        <p:spPr>
          <a:xfrm>
            <a:off x="3810000" y="457200"/>
            <a:ext cx="0" cy="64008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Curved Up Arrow 8"/>
          <p:cNvSpPr/>
          <p:nvPr/>
        </p:nvSpPr>
        <p:spPr>
          <a:xfrm flipH="1">
            <a:off x="2590800" y="5791200"/>
            <a:ext cx="1447800" cy="609600"/>
          </a:xfrm>
          <a:prstGeom prst="curved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Up Arrow 9"/>
          <p:cNvSpPr/>
          <p:nvPr/>
        </p:nvSpPr>
        <p:spPr>
          <a:xfrm>
            <a:off x="2362200" y="5029200"/>
            <a:ext cx="228600" cy="1219200"/>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smtClean="0"/>
              <a:t>Mathematical Terms</a:t>
            </a:r>
            <a:endParaRPr lang="en-US" b="1" dirty="0"/>
          </a:p>
        </p:txBody>
      </p:sp>
      <p:sp>
        <p:nvSpPr>
          <p:cNvPr id="3" name="Content Placeholder 2"/>
          <p:cNvSpPr>
            <a:spLocks noGrp="1"/>
          </p:cNvSpPr>
          <p:nvPr>
            <p:ph idx="1"/>
          </p:nvPr>
        </p:nvSpPr>
        <p:spPr>
          <a:xfrm>
            <a:off x="0" y="990600"/>
            <a:ext cx="8915400" cy="2590800"/>
          </a:xfrm>
        </p:spPr>
        <p:txBody>
          <a:bodyPr/>
          <a:lstStyle/>
          <a:p>
            <a:pPr>
              <a:buNone/>
            </a:pPr>
            <a:r>
              <a:rPr lang="en-US" dirty="0" smtClean="0"/>
              <a:t>	</a:t>
            </a:r>
            <a:r>
              <a:rPr lang="en-US" b="1" u="sng" dirty="0" smtClean="0"/>
              <a:t>Reflection</a:t>
            </a:r>
            <a:r>
              <a:rPr lang="en-US" b="1" dirty="0" smtClean="0"/>
              <a:t>: </a:t>
            </a:r>
            <a:r>
              <a:rPr lang="en-US" dirty="0" smtClean="0"/>
              <a:t>flipping an object across a line—called the </a:t>
            </a:r>
            <a:r>
              <a:rPr lang="en-US" u="sng" dirty="0" smtClean="0"/>
              <a:t>line of reflection</a:t>
            </a:r>
            <a:r>
              <a:rPr lang="en-US" dirty="0" smtClean="0"/>
              <a:t>—without changing its shape or size. The original shape is transformed to a mirror image an equal distance away on the other side of the line.</a:t>
            </a:r>
            <a:endParaRPr lang="en-US" dirty="0"/>
          </a:p>
        </p:txBody>
      </p:sp>
      <p:pic>
        <p:nvPicPr>
          <p:cNvPr id="1026" name="Picture 2" descr="https://study.com/cimages/multimages/16/1reflection.jpg"/>
          <p:cNvPicPr>
            <a:picLocks noChangeAspect="1" noChangeArrowheads="1"/>
          </p:cNvPicPr>
          <p:nvPr/>
        </p:nvPicPr>
        <p:blipFill>
          <a:blip r:embed="rId3" cstate="print"/>
          <a:srcRect/>
          <a:stretch>
            <a:fillRect/>
          </a:stretch>
        </p:blipFill>
        <p:spPr bwMode="auto">
          <a:xfrm>
            <a:off x="304800" y="3657600"/>
            <a:ext cx="2819400" cy="1876183"/>
          </a:xfrm>
          <a:prstGeom prst="rect">
            <a:avLst/>
          </a:prstGeom>
          <a:noFill/>
        </p:spPr>
      </p:pic>
      <p:sp>
        <p:nvSpPr>
          <p:cNvPr id="6" name="TextBox 5"/>
          <p:cNvSpPr txBox="1"/>
          <p:nvPr/>
        </p:nvSpPr>
        <p:spPr>
          <a:xfrm>
            <a:off x="228600" y="6304002"/>
            <a:ext cx="8991600" cy="553998"/>
          </a:xfrm>
          <a:prstGeom prst="rect">
            <a:avLst/>
          </a:prstGeom>
          <a:noFill/>
        </p:spPr>
        <p:txBody>
          <a:bodyPr wrap="square" rtlCol="0">
            <a:spAutoFit/>
          </a:bodyPr>
          <a:lstStyle/>
          <a:p>
            <a:r>
              <a:rPr lang="en-US" sz="1500" dirty="0" smtClean="0"/>
              <a:t>For a detailed explanation of </a:t>
            </a:r>
            <a:r>
              <a:rPr lang="en-US" sz="1500" u="sng" dirty="0" smtClean="0"/>
              <a:t>reflection </a:t>
            </a:r>
            <a:r>
              <a:rPr lang="en-US" sz="1500" dirty="0" smtClean="0"/>
              <a:t>in mathematical terms, see this Khan Academy lesson: </a:t>
            </a:r>
            <a:r>
              <a:rPr lang="en-US" sz="1500" dirty="0" smtClean="0">
                <a:hlinkClick r:id="rId4"/>
              </a:rPr>
              <a:t>https://www.khanacademy.org/math/geometry/hs-geo-transformations/hs-geo-reflections/v/reflecting-points</a:t>
            </a:r>
            <a:r>
              <a:rPr lang="en-US" sz="1500" dirty="0" smtClean="0"/>
              <a:t> </a:t>
            </a:r>
            <a:endParaRPr lang="en-US" sz="1500" dirty="0"/>
          </a:p>
        </p:txBody>
      </p:sp>
      <p:sp>
        <p:nvSpPr>
          <p:cNvPr id="7" name="TextBox 6"/>
          <p:cNvSpPr txBox="1"/>
          <p:nvPr/>
        </p:nvSpPr>
        <p:spPr>
          <a:xfrm>
            <a:off x="228600" y="5540514"/>
            <a:ext cx="2971800" cy="707886"/>
          </a:xfrm>
          <a:prstGeom prst="rect">
            <a:avLst/>
          </a:prstGeom>
          <a:noFill/>
        </p:spPr>
        <p:txBody>
          <a:bodyPr wrap="square" rtlCol="0">
            <a:spAutoFit/>
          </a:bodyPr>
          <a:lstStyle/>
          <a:p>
            <a:r>
              <a:rPr lang="en-US" sz="2000" b="1" i="1" dirty="0" smtClean="0"/>
              <a:t>Reflection in nature</a:t>
            </a:r>
            <a:r>
              <a:rPr lang="en-US" sz="2000" dirty="0" smtClean="0"/>
              <a:t>: birds reflected in the water</a:t>
            </a:r>
            <a:endParaRPr lang="en-US" sz="2000" dirty="0"/>
          </a:p>
        </p:txBody>
      </p:sp>
      <p:grpSp>
        <p:nvGrpSpPr>
          <p:cNvPr id="14" name="Group 13"/>
          <p:cNvGrpSpPr/>
          <p:nvPr/>
        </p:nvGrpSpPr>
        <p:grpSpPr>
          <a:xfrm>
            <a:off x="5257800" y="3048000"/>
            <a:ext cx="3962400" cy="2971800"/>
            <a:chOff x="5181600" y="3124200"/>
            <a:chExt cx="3962400" cy="2971800"/>
          </a:xfrm>
        </p:grpSpPr>
        <p:grpSp>
          <p:nvGrpSpPr>
            <p:cNvPr id="10" name="Group 9"/>
            <p:cNvGrpSpPr/>
            <p:nvPr/>
          </p:nvGrpSpPr>
          <p:grpSpPr>
            <a:xfrm>
              <a:off x="5181600" y="3124200"/>
              <a:ext cx="3962400" cy="2971800"/>
              <a:chOff x="5181600" y="2971800"/>
              <a:chExt cx="3962400" cy="2971800"/>
            </a:xfrm>
          </p:grpSpPr>
          <p:pic>
            <p:nvPicPr>
              <p:cNvPr id="1028" name="Picture 4" descr="https://study.com/cimages/multimages/16/3reflection.jpg"/>
              <p:cNvPicPr>
                <a:picLocks noChangeAspect="1" noChangeArrowheads="1"/>
              </p:cNvPicPr>
              <p:nvPr/>
            </p:nvPicPr>
            <p:blipFill>
              <a:blip r:embed="rId5" cstate="print"/>
              <a:srcRect/>
              <a:stretch>
                <a:fillRect/>
              </a:stretch>
            </p:blipFill>
            <p:spPr bwMode="auto">
              <a:xfrm>
                <a:off x="5562600" y="3581400"/>
                <a:ext cx="3265029" cy="2362200"/>
              </a:xfrm>
              <a:prstGeom prst="rect">
                <a:avLst/>
              </a:prstGeom>
              <a:noFill/>
            </p:spPr>
          </p:pic>
          <p:sp>
            <p:nvSpPr>
              <p:cNvPr id="8" name="TextBox 7"/>
              <p:cNvSpPr txBox="1"/>
              <p:nvPr/>
            </p:nvSpPr>
            <p:spPr>
              <a:xfrm>
                <a:off x="5181600" y="2971800"/>
                <a:ext cx="1752600" cy="646331"/>
              </a:xfrm>
              <a:prstGeom prst="rect">
                <a:avLst/>
              </a:prstGeom>
              <a:noFill/>
            </p:spPr>
            <p:txBody>
              <a:bodyPr wrap="square" rtlCol="0">
                <a:spAutoFit/>
              </a:bodyPr>
              <a:lstStyle/>
              <a:p>
                <a:r>
                  <a:rPr lang="en-US" b="1" dirty="0" smtClean="0"/>
                  <a:t>Line of reflection #1</a:t>
                </a:r>
                <a:endParaRPr lang="en-US" b="1" dirty="0"/>
              </a:p>
            </p:txBody>
          </p:sp>
          <p:sp>
            <p:nvSpPr>
              <p:cNvPr id="9" name="TextBox 8"/>
              <p:cNvSpPr txBox="1"/>
              <p:nvPr/>
            </p:nvSpPr>
            <p:spPr>
              <a:xfrm>
                <a:off x="7543800" y="2971800"/>
                <a:ext cx="1600200" cy="646331"/>
              </a:xfrm>
              <a:prstGeom prst="rect">
                <a:avLst/>
              </a:prstGeom>
              <a:noFill/>
            </p:spPr>
            <p:txBody>
              <a:bodyPr wrap="square" rtlCol="0">
                <a:spAutoFit/>
              </a:bodyPr>
              <a:lstStyle/>
              <a:p>
                <a:r>
                  <a:rPr lang="en-US" b="1" dirty="0" smtClean="0"/>
                  <a:t>Line of reflection #2</a:t>
                </a:r>
                <a:endParaRPr lang="en-US" b="1" dirty="0"/>
              </a:p>
            </p:txBody>
          </p:sp>
        </p:grpSp>
        <p:sp>
          <p:nvSpPr>
            <p:cNvPr id="11" name="TextBox 10"/>
            <p:cNvSpPr txBox="1"/>
            <p:nvPr/>
          </p:nvSpPr>
          <p:spPr>
            <a:xfrm>
              <a:off x="6324600" y="4876800"/>
              <a:ext cx="381000" cy="523220"/>
            </a:xfrm>
            <a:prstGeom prst="rect">
              <a:avLst/>
            </a:prstGeom>
            <a:noFill/>
          </p:spPr>
          <p:txBody>
            <a:bodyPr wrap="square" rtlCol="0">
              <a:spAutoFit/>
            </a:bodyPr>
            <a:lstStyle/>
            <a:p>
              <a:r>
                <a:rPr lang="en-US" sz="2800" b="1" dirty="0" smtClean="0"/>
                <a:t>A</a:t>
              </a:r>
              <a:endParaRPr lang="en-US" sz="2800" b="1" dirty="0"/>
            </a:p>
          </p:txBody>
        </p:sp>
        <p:sp>
          <p:nvSpPr>
            <p:cNvPr id="12" name="TextBox 11"/>
            <p:cNvSpPr txBox="1"/>
            <p:nvPr/>
          </p:nvSpPr>
          <p:spPr>
            <a:xfrm>
              <a:off x="7010400" y="4495800"/>
              <a:ext cx="381000" cy="523220"/>
            </a:xfrm>
            <a:prstGeom prst="rect">
              <a:avLst/>
            </a:prstGeom>
            <a:noFill/>
          </p:spPr>
          <p:txBody>
            <a:bodyPr wrap="square" rtlCol="0">
              <a:spAutoFit/>
            </a:bodyPr>
            <a:lstStyle/>
            <a:p>
              <a:r>
                <a:rPr lang="en-US" sz="2800" b="1" dirty="0"/>
                <a:t>B</a:t>
              </a:r>
            </a:p>
          </p:txBody>
        </p:sp>
        <p:sp>
          <p:nvSpPr>
            <p:cNvPr id="13" name="TextBox 12"/>
            <p:cNvSpPr txBox="1"/>
            <p:nvPr/>
          </p:nvSpPr>
          <p:spPr>
            <a:xfrm>
              <a:off x="7696200" y="4876800"/>
              <a:ext cx="381000" cy="523220"/>
            </a:xfrm>
            <a:prstGeom prst="rect">
              <a:avLst/>
            </a:prstGeom>
            <a:noFill/>
          </p:spPr>
          <p:txBody>
            <a:bodyPr wrap="square" rtlCol="0">
              <a:spAutoFit/>
            </a:bodyPr>
            <a:lstStyle/>
            <a:p>
              <a:r>
                <a:rPr lang="en-US" sz="2800" b="1" dirty="0"/>
                <a:t>C</a:t>
              </a:r>
            </a:p>
          </p:txBody>
        </p:sp>
      </p:grpSp>
      <p:sp>
        <p:nvSpPr>
          <p:cNvPr id="15" name="TextBox 14"/>
          <p:cNvSpPr txBox="1"/>
          <p:nvPr/>
        </p:nvSpPr>
        <p:spPr>
          <a:xfrm>
            <a:off x="3352800" y="3678466"/>
            <a:ext cx="2743200" cy="2569934"/>
          </a:xfrm>
          <a:prstGeom prst="rect">
            <a:avLst/>
          </a:prstGeom>
          <a:noFill/>
        </p:spPr>
        <p:txBody>
          <a:bodyPr wrap="square" rtlCol="0">
            <a:spAutoFit/>
          </a:bodyPr>
          <a:lstStyle/>
          <a:p>
            <a:r>
              <a:rPr lang="en-US" sz="2000" b="1" i="1" dirty="0" smtClean="0"/>
              <a:t>Multiple reflections (R):</a:t>
            </a:r>
          </a:p>
          <a:p>
            <a:endParaRPr lang="en-US" sz="1050" dirty="0" smtClean="0"/>
          </a:p>
          <a:p>
            <a:r>
              <a:rPr lang="en-US" sz="2000" i="1" dirty="0" smtClean="0"/>
              <a:t>Shape A </a:t>
            </a:r>
            <a:r>
              <a:rPr lang="en-US" sz="2000" dirty="0" smtClean="0"/>
              <a:t>is reflected over </a:t>
            </a:r>
            <a:r>
              <a:rPr lang="en-US" sz="2000" i="1" dirty="0" smtClean="0"/>
              <a:t>line of reflection #1</a:t>
            </a:r>
            <a:r>
              <a:rPr lang="en-US" sz="2000" dirty="0" smtClean="0"/>
              <a:t>, resulting in </a:t>
            </a:r>
            <a:r>
              <a:rPr lang="en-US" sz="2000" i="1" dirty="0" smtClean="0"/>
              <a:t>shape B</a:t>
            </a:r>
          </a:p>
          <a:p>
            <a:endParaRPr lang="en-US" sz="1050" dirty="0"/>
          </a:p>
          <a:p>
            <a:r>
              <a:rPr lang="en-US" sz="2000" i="1" dirty="0" smtClean="0"/>
              <a:t>Shape B </a:t>
            </a:r>
            <a:r>
              <a:rPr lang="en-US" sz="2000" dirty="0" smtClean="0"/>
              <a:t>is reflected</a:t>
            </a:r>
          </a:p>
          <a:p>
            <a:r>
              <a:rPr lang="en-US" sz="2000" dirty="0" smtClean="0"/>
              <a:t>over </a:t>
            </a:r>
            <a:r>
              <a:rPr lang="en-US" sz="2000" i="1" dirty="0" smtClean="0"/>
              <a:t>line of reflection #2</a:t>
            </a:r>
            <a:r>
              <a:rPr lang="en-US" sz="2000" dirty="0" smtClean="0"/>
              <a:t>, resulting in </a:t>
            </a:r>
            <a:r>
              <a:rPr lang="en-US" sz="2000" i="1" dirty="0" smtClean="0"/>
              <a:t>shape C</a:t>
            </a:r>
            <a:endParaRPr lang="en-US" sz="2000" i="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b="1" dirty="0" smtClean="0"/>
              <a:t>Mathematical Terms</a:t>
            </a:r>
            <a:endParaRPr lang="en-US" b="1" dirty="0"/>
          </a:p>
        </p:txBody>
      </p:sp>
      <p:sp>
        <p:nvSpPr>
          <p:cNvPr id="3" name="Content Placeholder 2"/>
          <p:cNvSpPr>
            <a:spLocks noGrp="1"/>
          </p:cNvSpPr>
          <p:nvPr>
            <p:ph idx="1"/>
          </p:nvPr>
        </p:nvSpPr>
        <p:spPr>
          <a:xfrm>
            <a:off x="0" y="1143000"/>
            <a:ext cx="9144000" cy="2286000"/>
          </a:xfrm>
        </p:spPr>
        <p:txBody>
          <a:bodyPr/>
          <a:lstStyle/>
          <a:p>
            <a:pPr>
              <a:buNone/>
            </a:pPr>
            <a:r>
              <a:rPr lang="en-US" b="1" dirty="0" smtClean="0"/>
              <a:t>	</a:t>
            </a:r>
            <a:r>
              <a:rPr lang="en-US" b="1" u="sng" dirty="0" smtClean="0"/>
              <a:t>Glide reflection</a:t>
            </a:r>
            <a:r>
              <a:rPr lang="en-US" b="1" dirty="0" smtClean="0"/>
              <a:t>: </a:t>
            </a:r>
            <a:r>
              <a:rPr lang="en-US" dirty="0" smtClean="0"/>
              <a:t>“flip” and “slide”; the </a:t>
            </a:r>
            <a:r>
              <a:rPr lang="en-US" u="sng" dirty="0" smtClean="0"/>
              <a:t>reflection</a:t>
            </a:r>
            <a:r>
              <a:rPr lang="en-US" dirty="0" smtClean="0"/>
              <a:t> of a shape over a line and then </a:t>
            </a:r>
            <a:r>
              <a:rPr lang="en-US" u="sng" dirty="0" smtClean="0"/>
              <a:t>translation</a:t>
            </a:r>
            <a:r>
              <a:rPr lang="en-US" dirty="0" smtClean="0"/>
              <a:t>* of the shape along that line (e.g. the final shape will be </a:t>
            </a:r>
            <a:r>
              <a:rPr lang="en-US" i="1" dirty="0" smtClean="0"/>
              <a:t>parallel</a:t>
            </a:r>
            <a:r>
              <a:rPr lang="en-US" dirty="0" smtClean="0"/>
              <a:t> to the </a:t>
            </a:r>
            <a:r>
              <a:rPr lang="en-US" u="sng" dirty="0" smtClean="0"/>
              <a:t>line of reflection</a:t>
            </a:r>
            <a:r>
              <a:rPr lang="en-US" dirty="0" smtClean="0"/>
              <a:t>)</a:t>
            </a:r>
            <a:endParaRPr lang="en-US" dirty="0"/>
          </a:p>
        </p:txBody>
      </p:sp>
      <p:pic>
        <p:nvPicPr>
          <p:cNvPr id="21508" name="Picture 4" descr="geometry-glide-reflections"/>
          <p:cNvPicPr>
            <a:picLocks noChangeAspect="1" noChangeArrowheads="1"/>
          </p:cNvPicPr>
          <p:nvPr/>
        </p:nvPicPr>
        <p:blipFill>
          <a:blip r:embed="rId3" cstate="print"/>
          <a:srcRect/>
          <a:stretch>
            <a:fillRect/>
          </a:stretch>
        </p:blipFill>
        <p:spPr bwMode="auto">
          <a:xfrm>
            <a:off x="1524000" y="4876800"/>
            <a:ext cx="2680136" cy="1295400"/>
          </a:xfrm>
          <a:prstGeom prst="rect">
            <a:avLst/>
          </a:prstGeom>
          <a:noFill/>
        </p:spPr>
      </p:pic>
      <p:sp>
        <p:nvSpPr>
          <p:cNvPr id="6" name="TextBox 5"/>
          <p:cNvSpPr txBox="1"/>
          <p:nvPr/>
        </p:nvSpPr>
        <p:spPr>
          <a:xfrm>
            <a:off x="76200" y="6400800"/>
            <a:ext cx="9144000" cy="369332"/>
          </a:xfrm>
          <a:prstGeom prst="rect">
            <a:avLst/>
          </a:prstGeom>
          <a:noFill/>
        </p:spPr>
        <p:txBody>
          <a:bodyPr wrap="square" rtlCol="0">
            <a:spAutoFit/>
          </a:bodyPr>
          <a:lstStyle/>
          <a:p>
            <a:r>
              <a:rPr lang="en-US" dirty="0" smtClean="0"/>
              <a:t>*For an explanation of </a:t>
            </a:r>
            <a:r>
              <a:rPr lang="en-US" u="sng" dirty="0" smtClean="0"/>
              <a:t>translation</a:t>
            </a:r>
            <a:r>
              <a:rPr lang="en-US" dirty="0" smtClean="0"/>
              <a:t>, see the “Translation Tessellation” PowerPoint in this series*</a:t>
            </a:r>
            <a:endParaRPr lang="en-US" dirty="0"/>
          </a:p>
        </p:txBody>
      </p:sp>
      <p:pic>
        <p:nvPicPr>
          <p:cNvPr id="21510" name="Picture 6" descr="https://t4.ftcdn.net/jpg/02/20/01/25/240_F_220012500_WgNzMzahYdakqchGgaz26kcuFzjXYYTv.jpg"/>
          <p:cNvPicPr>
            <a:picLocks noChangeAspect="1" noChangeArrowheads="1"/>
          </p:cNvPicPr>
          <p:nvPr/>
        </p:nvPicPr>
        <p:blipFill>
          <a:blip r:embed="rId4" cstate="print"/>
          <a:srcRect l="22001" r="5887"/>
          <a:stretch>
            <a:fillRect/>
          </a:stretch>
        </p:blipFill>
        <p:spPr bwMode="auto">
          <a:xfrm rot="10800000">
            <a:off x="457201" y="3429000"/>
            <a:ext cx="3733800" cy="1371600"/>
          </a:xfrm>
          <a:prstGeom prst="rect">
            <a:avLst/>
          </a:prstGeom>
          <a:noFill/>
        </p:spPr>
      </p:pic>
      <p:sp>
        <p:nvSpPr>
          <p:cNvPr id="9" name="TextBox 8"/>
          <p:cNvSpPr txBox="1"/>
          <p:nvPr/>
        </p:nvSpPr>
        <p:spPr>
          <a:xfrm>
            <a:off x="304800" y="4848761"/>
            <a:ext cx="1295400" cy="1323439"/>
          </a:xfrm>
          <a:prstGeom prst="rect">
            <a:avLst/>
          </a:prstGeom>
          <a:noFill/>
        </p:spPr>
        <p:txBody>
          <a:bodyPr wrap="square" rtlCol="0">
            <a:spAutoFit/>
          </a:bodyPr>
          <a:lstStyle/>
          <a:p>
            <a:r>
              <a:rPr lang="en-US" sz="2000" b="1" i="1" dirty="0" smtClean="0"/>
              <a:t>Glide reflection in nature: </a:t>
            </a:r>
            <a:r>
              <a:rPr lang="en-US" sz="2000" dirty="0" smtClean="0"/>
              <a:t>footprints</a:t>
            </a:r>
            <a:endParaRPr lang="en-US" sz="2000" dirty="0"/>
          </a:p>
        </p:txBody>
      </p:sp>
      <p:sp>
        <p:nvSpPr>
          <p:cNvPr id="16" name="TextBox 15"/>
          <p:cNvSpPr txBox="1"/>
          <p:nvPr/>
        </p:nvSpPr>
        <p:spPr>
          <a:xfrm>
            <a:off x="4419600" y="3505200"/>
            <a:ext cx="4724400" cy="1323439"/>
          </a:xfrm>
          <a:prstGeom prst="rect">
            <a:avLst/>
          </a:prstGeom>
          <a:noFill/>
        </p:spPr>
        <p:txBody>
          <a:bodyPr wrap="square" rtlCol="0">
            <a:spAutoFit/>
          </a:bodyPr>
          <a:lstStyle/>
          <a:p>
            <a:r>
              <a:rPr lang="en-US" sz="2000" b="1" dirty="0" smtClean="0"/>
              <a:t>EX: </a:t>
            </a:r>
            <a:r>
              <a:rPr lang="en-US" sz="2000" b="1" i="1" dirty="0" smtClean="0"/>
              <a:t>Glide reflection of a shape</a:t>
            </a:r>
          </a:p>
          <a:p>
            <a:pPr marL="342900" indent="-342900">
              <a:buAutoNum type="arabicParenR"/>
            </a:pPr>
            <a:r>
              <a:rPr lang="en-US" sz="2000" dirty="0" smtClean="0"/>
              <a:t>Shape is reflected (“flipped”) over a line</a:t>
            </a:r>
          </a:p>
          <a:p>
            <a:pPr marL="342900" indent="-342900">
              <a:buAutoNum type="arabicParenR"/>
            </a:pPr>
            <a:r>
              <a:rPr lang="en-US" sz="2000" dirty="0" smtClean="0"/>
              <a:t>Shape is translated (“slid”) parallel to the line</a:t>
            </a:r>
            <a:endParaRPr lang="en-US" sz="2000" dirty="0"/>
          </a:p>
        </p:txBody>
      </p:sp>
      <p:grpSp>
        <p:nvGrpSpPr>
          <p:cNvPr id="20" name="Group 19"/>
          <p:cNvGrpSpPr/>
          <p:nvPr/>
        </p:nvGrpSpPr>
        <p:grpSpPr>
          <a:xfrm>
            <a:off x="4724400" y="4800600"/>
            <a:ext cx="4246176" cy="1543110"/>
            <a:chOff x="4724400" y="4800600"/>
            <a:chExt cx="4246176" cy="1543110"/>
          </a:xfrm>
        </p:grpSpPr>
        <p:grpSp>
          <p:nvGrpSpPr>
            <p:cNvPr id="17" name="Group 16"/>
            <p:cNvGrpSpPr/>
            <p:nvPr/>
          </p:nvGrpSpPr>
          <p:grpSpPr>
            <a:xfrm>
              <a:off x="5029200" y="4800600"/>
              <a:ext cx="3941376" cy="1524000"/>
              <a:chOff x="5029200" y="4572000"/>
              <a:chExt cx="3941376" cy="1524000"/>
            </a:xfrm>
          </p:grpSpPr>
          <p:pic>
            <p:nvPicPr>
              <p:cNvPr id="21506" name="Picture 2" descr="https://upload.wikimedia.org/wikipedia/commons/thumb/e/e8/Glide_reflection.svg/300px-Glide_reflection.svg.png"/>
              <p:cNvPicPr>
                <a:picLocks noChangeAspect="1" noChangeArrowheads="1"/>
              </p:cNvPicPr>
              <p:nvPr/>
            </p:nvPicPr>
            <p:blipFill>
              <a:blip r:embed="rId5" cstate="print"/>
              <a:srcRect/>
              <a:stretch>
                <a:fillRect/>
              </a:stretch>
            </p:blipFill>
            <p:spPr bwMode="auto">
              <a:xfrm>
                <a:off x="5029200" y="4572000"/>
                <a:ext cx="3941376" cy="1524000"/>
              </a:xfrm>
              <a:prstGeom prst="rect">
                <a:avLst/>
              </a:prstGeom>
              <a:noFill/>
            </p:spPr>
          </p:pic>
          <p:cxnSp>
            <p:nvCxnSpPr>
              <p:cNvPr id="13" name="Straight Arrow Connector 12"/>
              <p:cNvCxnSpPr/>
              <p:nvPr/>
            </p:nvCxnSpPr>
            <p:spPr>
              <a:xfrm>
                <a:off x="6019800" y="5181600"/>
                <a:ext cx="0" cy="2286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6553200" y="5715000"/>
                <a:ext cx="838200"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8" name="TextBox 17"/>
            <p:cNvSpPr txBox="1"/>
            <p:nvPr/>
          </p:nvSpPr>
          <p:spPr>
            <a:xfrm>
              <a:off x="4724400" y="5314890"/>
              <a:ext cx="533400" cy="400110"/>
            </a:xfrm>
            <a:prstGeom prst="rect">
              <a:avLst/>
            </a:prstGeom>
            <a:noFill/>
          </p:spPr>
          <p:txBody>
            <a:bodyPr wrap="square" rtlCol="0">
              <a:spAutoFit/>
            </a:bodyPr>
            <a:lstStyle/>
            <a:p>
              <a:r>
                <a:rPr lang="en-US" sz="2000" b="1" dirty="0" smtClean="0"/>
                <a:t>1)</a:t>
              </a:r>
              <a:endParaRPr lang="en-US" sz="2000" b="1" dirty="0"/>
            </a:p>
          </p:txBody>
        </p:sp>
        <p:sp>
          <p:nvSpPr>
            <p:cNvPr id="19" name="TextBox 18"/>
            <p:cNvSpPr txBox="1"/>
            <p:nvPr/>
          </p:nvSpPr>
          <p:spPr>
            <a:xfrm>
              <a:off x="6781800" y="5943600"/>
              <a:ext cx="533400" cy="400110"/>
            </a:xfrm>
            <a:prstGeom prst="rect">
              <a:avLst/>
            </a:prstGeom>
            <a:noFill/>
          </p:spPr>
          <p:txBody>
            <a:bodyPr wrap="square" rtlCol="0">
              <a:spAutoFit/>
            </a:bodyPr>
            <a:lstStyle/>
            <a:p>
              <a:r>
                <a:rPr lang="en-US" sz="2000" b="1" dirty="0"/>
                <a:t>2</a:t>
              </a:r>
              <a:r>
                <a:rPr lang="en-US" sz="2000" b="1" dirty="0" smtClean="0"/>
                <a:t>)</a:t>
              </a:r>
              <a:endParaRPr lang="en-US" sz="2000" b="1" dirty="0"/>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09600" y="4191000"/>
            <a:ext cx="1295400" cy="38100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228600" y="1295400"/>
            <a:ext cx="8686800" cy="3962400"/>
          </a:xfrm>
        </p:spPr>
        <p:txBody>
          <a:bodyPr>
            <a:normAutofit/>
          </a:bodyPr>
          <a:lstStyle/>
          <a:p>
            <a:pPr>
              <a:buNone/>
            </a:pPr>
            <a:r>
              <a:rPr lang="en-US" dirty="0" smtClean="0"/>
              <a:t>	</a:t>
            </a:r>
            <a:r>
              <a:rPr lang="en-US" b="1" u="sng" dirty="0" smtClean="0"/>
              <a:t>Tessellation</a:t>
            </a:r>
            <a:r>
              <a:rPr lang="en-US" b="1" dirty="0" smtClean="0"/>
              <a:t>: </a:t>
            </a:r>
            <a:r>
              <a:rPr lang="en-US" dirty="0" smtClean="0"/>
              <a:t>a repeating pattern of shapes that can continue infinitely on a </a:t>
            </a:r>
            <a:r>
              <a:rPr lang="en-US" u="sng" dirty="0" smtClean="0"/>
              <a:t>plane</a:t>
            </a:r>
            <a:r>
              <a:rPr lang="en-US" dirty="0" smtClean="0"/>
              <a:t> (e.g. a flat surface) where there are 1) </a:t>
            </a:r>
            <a:r>
              <a:rPr lang="en-US" i="1" dirty="0" smtClean="0"/>
              <a:t>no gaps or holes </a:t>
            </a:r>
            <a:r>
              <a:rPr lang="en-US" dirty="0" smtClean="0"/>
              <a:t>between shapes and 2) </a:t>
            </a:r>
            <a:r>
              <a:rPr lang="en-US" i="1" dirty="0" smtClean="0"/>
              <a:t>no overlaps </a:t>
            </a:r>
            <a:r>
              <a:rPr lang="en-US" dirty="0" smtClean="0"/>
              <a:t>between shapes. Also called “tiling.”</a:t>
            </a:r>
          </a:p>
          <a:p>
            <a:pPr>
              <a:buNone/>
            </a:pPr>
            <a:endParaRPr lang="en-US" sz="1600" dirty="0"/>
          </a:p>
          <a:p>
            <a:pPr>
              <a:buNone/>
            </a:pPr>
            <a:r>
              <a:rPr lang="en-US" sz="2800" dirty="0" smtClean="0"/>
              <a:t>	REVIEW: </a:t>
            </a:r>
            <a:r>
              <a:rPr lang="en-US" sz="2800" i="1" dirty="0" smtClean="0"/>
              <a:t>Which of the following are tessellations? Why or why not?</a:t>
            </a:r>
          </a:p>
        </p:txBody>
      </p:sp>
      <p:sp>
        <p:nvSpPr>
          <p:cNvPr id="2" name="Title 1"/>
          <p:cNvSpPr>
            <a:spLocks noGrp="1"/>
          </p:cNvSpPr>
          <p:nvPr>
            <p:ph type="title"/>
          </p:nvPr>
        </p:nvSpPr>
        <p:spPr>
          <a:xfrm>
            <a:off x="457200" y="152400"/>
            <a:ext cx="8229600" cy="1143000"/>
          </a:xfrm>
        </p:spPr>
        <p:txBody>
          <a:bodyPr/>
          <a:lstStyle/>
          <a:p>
            <a:r>
              <a:rPr lang="en-US" b="1" dirty="0" smtClean="0"/>
              <a:t>Mathematical Terms</a:t>
            </a:r>
            <a:endParaRPr lang="en-US" b="1" dirty="0"/>
          </a:p>
        </p:txBody>
      </p:sp>
      <p:pic>
        <p:nvPicPr>
          <p:cNvPr id="4" name="Picture 3" descr="Tessellation Example 3 - No"/>
          <p:cNvPicPr/>
          <p:nvPr/>
        </p:nvPicPr>
        <p:blipFill>
          <a:blip r:embed="rId3" cstate="print"/>
          <a:srcRect/>
          <a:stretch>
            <a:fillRect/>
          </a:stretch>
        </p:blipFill>
        <p:spPr bwMode="auto">
          <a:xfrm>
            <a:off x="990600" y="5257800"/>
            <a:ext cx="1257300" cy="1257300"/>
          </a:xfrm>
          <a:prstGeom prst="rect">
            <a:avLst/>
          </a:prstGeom>
          <a:noFill/>
          <a:ln w="9525">
            <a:noFill/>
            <a:miter lim="800000"/>
            <a:headEnd/>
            <a:tailEnd/>
          </a:ln>
        </p:spPr>
      </p:pic>
      <p:pic>
        <p:nvPicPr>
          <p:cNvPr id="5" name="Picture 4" descr="Tessellation Example 4 - No"/>
          <p:cNvPicPr/>
          <p:nvPr/>
        </p:nvPicPr>
        <p:blipFill>
          <a:blip r:embed="rId4" cstate="print"/>
          <a:srcRect/>
          <a:stretch>
            <a:fillRect/>
          </a:stretch>
        </p:blipFill>
        <p:spPr bwMode="auto">
          <a:xfrm>
            <a:off x="7239000" y="5181600"/>
            <a:ext cx="1428750" cy="1428750"/>
          </a:xfrm>
          <a:prstGeom prst="rect">
            <a:avLst/>
          </a:prstGeom>
          <a:noFill/>
          <a:ln w="9525">
            <a:noFill/>
            <a:miter lim="800000"/>
            <a:headEnd/>
            <a:tailEnd/>
          </a:ln>
        </p:spPr>
      </p:pic>
      <p:pic>
        <p:nvPicPr>
          <p:cNvPr id="6" name="Picture 5" descr="Tessellation Example 1 - Yes"/>
          <p:cNvPicPr/>
          <p:nvPr/>
        </p:nvPicPr>
        <p:blipFill>
          <a:blip r:embed="rId5" cstate="print"/>
          <a:srcRect/>
          <a:stretch>
            <a:fillRect/>
          </a:stretch>
        </p:blipFill>
        <p:spPr bwMode="auto">
          <a:xfrm>
            <a:off x="2971800" y="5334000"/>
            <a:ext cx="1419225" cy="1133475"/>
          </a:xfrm>
          <a:prstGeom prst="rect">
            <a:avLst/>
          </a:prstGeom>
          <a:noFill/>
          <a:ln w="9525">
            <a:noFill/>
            <a:miter lim="800000"/>
            <a:headEnd/>
            <a:tailEnd/>
          </a:ln>
        </p:spPr>
      </p:pic>
      <p:pic>
        <p:nvPicPr>
          <p:cNvPr id="7" name="Picture 6" descr="Tessellation Example 2 - Yes"/>
          <p:cNvPicPr/>
          <p:nvPr/>
        </p:nvPicPr>
        <p:blipFill>
          <a:blip r:embed="rId6" cstate="print"/>
          <a:srcRect/>
          <a:stretch>
            <a:fillRect/>
          </a:stretch>
        </p:blipFill>
        <p:spPr bwMode="auto">
          <a:xfrm>
            <a:off x="5105400" y="5181600"/>
            <a:ext cx="1428750" cy="1428750"/>
          </a:xfrm>
          <a:prstGeom prst="rect">
            <a:avLst/>
          </a:prstGeom>
          <a:noFill/>
          <a:ln w="9525">
            <a:noFill/>
            <a:miter lim="800000"/>
            <a:headEnd/>
            <a:tailEnd/>
          </a:ln>
        </p:spPr>
      </p:pic>
      <p:sp>
        <p:nvSpPr>
          <p:cNvPr id="9" name="TextBox 8"/>
          <p:cNvSpPr txBox="1"/>
          <p:nvPr/>
        </p:nvSpPr>
        <p:spPr>
          <a:xfrm>
            <a:off x="533400" y="5181600"/>
            <a:ext cx="457200" cy="461665"/>
          </a:xfrm>
          <a:prstGeom prst="rect">
            <a:avLst/>
          </a:prstGeom>
          <a:noFill/>
        </p:spPr>
        <p:txBody>
          <a:bodyPr wrap="square" rtlCol="0">
            <a:spAutoFit/>
          </a:bodyPr>
          <a:lstStyle/>
          <a:p>
            <a:r>
              <a:rPr lang="en-US" sz="2400" dirty="0" smtClean="0"/>
              <a:t>a)</a:t>
            </a:r>
            <a:endParaRPr lang="en-US" sz="2400" dirty="0"/>
          </a:p>
        </p:txBody>
      </p:sp>
      <p:sp>
        <p:nvSpPr>
          <p:cNvPr id="10" name="TextBox 9"/>
          <p:cNvSpPr txBox="1"/>
          <p:nvPr/>
        </p:nvSpPr>
        <p:spPr>
          <a:xfrm>
            <a:off x="2514600" y="5181600"/>
            <a:ext cx="457200" cy="461665"/>
          </a:xfrm>
          <a:prstGeom prst="rect">
            <a:avLst/>
          </a:prstGeom>
          <a:noFill/>
        </p:spPr>
        <p:txBody>
          <a:bodyPr wrap="square" rtlCol="0">
            <a:spAutoFit/>
          </a:bodyPr>
          <a:lstStyle/>
          <a:p>
            <a:r>
              <a:rPr lang="en-US" sz="2400" dirty="0"/>
              <a:t>b</a:t>
            </a:r>
            <a:r>
              <a:rPr lang="en-US" sz="2400" dirty="0" smtClean="0"/>
              <a:t>)</a:t>
            </a:r>
            <a:endParaRPr lang="en-US" sz="2400" dirty="0"/>
          </a:p>
        </p:txBody>
      </p:sp>
      <p:sp>
        <p:nvSpPr>
          <p:cNvPr id="11" name="TextBox 10"/>
          <p:cNvSpPr txBox="1"/>
          <p:nvPr/>
        </p:nvSpPr>
        <p:spPr>
          <a:xfrm>
            <a:off x="4724400" y="5177135"/>
            <a:ext cx="457200" cy="461665"/>
          </a:xfrm>
          <a:prstGeom prst="rect">
            <a:avLst/>
          </a:prstGeom>
          <a:noFill/>
        </p:spPr>
        <p:txBody>
          <a:bodyPr wrap="square" rtlCol="0">
            <a:spAutoFit/>
          </a:bodyPr>
          <a:lstStyle/>
          <a:p>
            <a:r>
              <a:rPr lang="en-US" sz="2400" dirty="0"/>
              <a:t>c</a:t>
            </a:r>
            <a:r>
              <a:rPr lang="en-US" sz="2400" dirty="0" smtClean="0"/>
              <a:t>)</a:t>
            </a:r>
            <a:endParaRPr lang="en-US" sz="2400" dirty="0"/>
          </a:p>
        </p:txBody>
      </p:sp>
      <p:sp>
        <p:nvSpPr>
          <p:cNvPr id="12" name="TextBox 11"/>
          <p:cNvSpPr txBox="1"/>
          <p:nvPr/>
        </p:nvSpPr>
        <p:spPr>
          <a:xfrm>
            <a:off x="6781800" y="5181600"/>
            <a:ext cx="457200" cy="461665"/>
          </a:xfrm>
          <a:prstGeom prst="rect">
            <a:avLst/>
          </a:prstGeom>
          <a:noFill/>
        </p:spPr>
        <p:txBody>
          <a:bodyPr wrap="square" rtlCol="0">
            <a:spAutoFit/>
          </a:bodyPr>
          <a:lstStyle/>
          <a:p>
            <a:r>
              <a:rPr lang="en-US" sz="2400" dirty="0"/>
              <a:t>d</a:t>
            </a:r>
            <a:r>
              <a:rPr lang="en-US" sz="2400" dirty="0" smtClean="0"/>
              <a:t>)</a:t>
            </a:r>
            <a:endParaRPr lang="en-US" sz="2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b="1" dirty="0" smtClean="0"/>
              <a:t>Mathematical Terms</a:t>
            </a:r>
            <a:endParaRPr lang="en-US" b="1" dirty="0"/>
          </a:p>
        </p:txBody>
      </p:sp>
      <p:sp>
        <p:nvSpPr>
          <p:cNvPr id="3" name="Content Placeholder 2"/>
          <p:cNvSpPr>
            <a:spLocks noGrp="1"/>
          </p:cNvSpPr>
          <p:nvPr>
            <p:ph idx="1"/>
          </p:nvPr>
        </p:nvSpPr>
        <p:spPr>
          <a:xfrm>
            <a:off x="0" y="1219200"/>
            <a:ext cx="8915400" cy="1600200"/>
          </a:xfrm>
        </p:spPr>
        <p:txBody>
          <a:bodyPr/>
          <a:lstStyle/>
          <a:p>
            <a:pPr>
              <a:buNone/>
            </a:pPr>
            <a:r>
              <a:rPr lang="en-US" dirty="0" smtClean="0"/>
              <a:t>	</a:t>
            </a:r>
            <a:r>
              <a:rPr lang="en-US" b="1" u="sng" dirty="0" smtClean="0"/>
              <a:t>Glide reflection tessellation</a:t>
            </a:r>
            <a:r>
              <a:rPr lang="en-US" b="1" dirty="0" smtClean="0"/>
              <a:t>: </a:t>
            </a:r>
            <a:r>
              <a:rPr lang="en-US" dirty="0" smtClean="0"/>
              <a:t>a pattern with no gaps or overlaps, made by </a:t>
            </a:r>
            <a:r>
              <a:rPr lang="en-US" i="1" dirty="0" smtClean="0"/>
              <a:t>flipping</a:t>
            </a:r>
            <a:r>
              <a:rPr lang="en-US" dirty="0" smtClean="0"/>
              <a:t> and </a:t>
            </a:r>
            <a:r>
              <a:rPr lang="en-US" i="1" dirty="0" smtClean="0"/>
              <a:t>sliding</a:t>
            </a:r>
            <a:r>
              <a:rPr lang="en-US" dirty="0" smtClean="0"/>
              <a:t> a shape to repeat it</a:t>
            </a:r>
            <a:r>
              <a:rPr lang="en-US" i="1" dirty="0" smtClean="0"/>
              <a:t>.</a:t>
            </a:r>
            <a:endParaRPr lang="en-US" dirty="0"/>
          </a:p>
        </p:txBody>
      </p:sp>
      <p:grpSp>
        <p:nvGrpSpPr>
          <p:cNvPr id="17" name="Group 16"/>
          <p:cNvGrpSpPr/>
          <p:nvPr/>
        </p:nvGrpSpPr>
        <p:grpSpPr>
          <a:xfrm>
            <a:off x="4000500" y="2343090"/>
            <a:ext cx="4991100" cy="4438710"/>
            <a:chOff x="3581400" y="2190690"/>
            <a:chExt cx="4991100" cy="4438710"/>
          </a:xfrm>
        </p:grpSpPr>
        <p:pic>
          <p:nvPicPr>
            <p:cNvPr id="7169" name="Picture 1"/>
            <p:cNvPicPr>
              <a:picLocks noChangeAspect="1" noChangeArrowheads="1"/>
            </p:cNvPicPr>
            <p:nvPr/>
          </p:nvPicPr>
          <p:blipFill>
            <a:blip r:embed="rId3" cstate="print"/>
            <a:srcRect b="16667"/>
            <a:stretch>
              <a:fillRect/>
            </a:stretch>
          </p:blipFill>
          <p:spPr bwMode="auto">
            <a:xfrm>
              <a:off x="4572000" y="2514600"/>
              <a:ext cx="4000500" cy="4114800"/>
            </a:xfrm>
            <a:prstGeom prst="rect">
              <a:avLst/>
            </a:prstGeom>
            <a:noFill/>
            <a:ln w="9525">
              <a:noFill/>
              <a:miter lim="800000"/>
              <a:headEnd/>
              <a:tailEnd/>
            </a:ln>
          </p:spPr>
        </p:pic>
        <p:sp>
          <p:nvSpPr>
            <p:cNvPr id="10" name="Circular Arrow 9"/>
            <p:cNvSpPr/>
            <p:nvPr/>
          </p:nvSpPr>
          <p:spPr>
            <a:xfrm rot="16200000">
              <a:off x="4419600" y="3200400"/>
              <a:ext cx="1066800" cy="1524000"/>
            </a:xfrm>
            <a:prstGeom prst="circular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Right Arrow 10"/>
            <p:cNvSpPr/>
            <p:nvPr/>
          </p:nvSpPr>
          <p:spPr>
            <a:xfrm>
              <a:off x="5562600" y="3429000"/>
              <a:ext cx="381000" cy="2286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3581400" y="3333690"/>
              <a:ext cx="1295400" cy="400110"/>
            </a:xfrm>
            <a:prstGeom prst="rect">
              <a:avLst/>
            </a:prstGeom>
            <a:noFill/>
          </p:spPr>
          <p:txBody>
            <a:bodyPr wrap="square" rtlCol="0">
              <a:spAutoFit/>
            </a:bodyPr>
            <a:lstStyle/>
            <a:p>
              <a:r>
                <a:rPr lang="en-US" sz="2000" b="1" dirty="0" smtClean="0"/>
                <a:t>Step 1</a:t>
              </a:r>
              <a:endParaRPr lang="en-US" sz="2000" b="1" dirty="0"/>
            </a:p>
          </p:txBody>
        </p:sp>
        <p:sp>
          <p:nvSpPr>
            <p:cNvPr id="13" name="TextBox 12"/>
            <p:cNvSpPr txBox="1"/>
            <p:nvPr/>
          </p:nvSpPr>
          <p:spPr>
            <a:xfrm>
              <a:off x="5257800" y="2190690"/>
              <a:ext cx="1295400" cy="400110"/>
            </a:xfrm>
            <a:prstGeom prst="rect">
              <a:avLst/>
            </a:prstGeom>
            <a:noFill/>
          </p:spPr>
          <p:txBody>
            <a:bodyPr wrap="square" rtlCol="0">
              <a:spAutoFit/>
            </a:bodyPr>
            <a:lstStyle/>
            <a:p>
              <a:r>
                <a:rPr lang="en-US" sz="2000" b="1" dirty="0" smtClean="0"/>
                <a:t>Step 2</a:t>
              </a:r>
              <a:endParaRPr lang="en-US" sz="2000" b="1" dirty="0"/>
            </a:p>
          </p:txBody>
        </p:sp>
        <p:sp>
          <p:nvSpPr>
            <p:cNvPr id="14" name="TextBox 13"/>
            <p:cNvSpPr txBox="1"/>
            <p:nvPr/>
          </p:nvSpPr>
          <p:spPr>
            <a:xfrm>
              <a:off x="5105400" y="4419600"/>
              <a:ext cx="304800" cy="461665"/>
            </a:xfrm>
            <a:prstGeom prst="rect">
              <a:avLst/>
            </a:prstGeom>
            <a:noFill/>
          </p:spPr>
          <p:txBody>
            <a:bodyPr wrap="square" rtlCol="0">
              <a:spAutoFit/>
            </a:bodyPr>
            <a:lstStyle/>
            <a:p>
              <a:r>
                <a:rPr lang="en-US" sz="2400" b="1" dirty="0" smtClean="0"/>
                <a:t>A</a:t>
              </a:r>
              <a:endParaRPr lang="en-US" sz="2400" b="1" dirty="0"/>
            </a:p>
          </p:txBody>
        </p:sp>
        <p:sp>
          <p:nvSpPr>
            <p:cNvPr id="15" name="TextBox 14"/>
            <p:cNvSpPr txBox="1"/>
            <p:nvPr/>
          </p:nvSpPr>
          <p:spPr>
            <a:xfrm>
              <a:off x="5105400" y="3200400"/>
              <a:ext cx="304800" cy="461665"/>
            </a:xfrm>
            <a:prstGeom prst="rect">
              <a:avLst/>
            </a:prstGeom>
            <a:noFill/>
          </p:spPr>
          <p:txBody>
            <a:bodyPr wrap="square" rtlCol="0">
              <a:spAutoFit/>
            </a:bodyPr>
            <a:lstStyle/>
            <a:p>
              <a:r>
                <a:rPr lang="en-US" sz="2400" b="1" dirty="0"/>
                <a:t>B</a:t>
              </a:r>
            </a:p>
          </p:txBody>
        </p:sp>
        <p:sp>
          <p:nvSpPr>
            <p:cNvPr id="16" name="TextBox 15"/>
            <p:cNvSpPr txBox="1"/>
            <p:nvPr/>
          </p:nvSpPr>
          <p:spPr>
            <a:xfrm>
              <a:off x="5943600" y="3200400"/>
              <a:ext cx="304800" cy="461665"/>
            </a:xfrm>
            <a:prstGeom prst="rect">
              <a:avLst/>
            </a:prstGeom>
            <a:noFill/>
          </p:spPr>
          <p:txBody>
            <a:bodyPr wrap="square" rtlCol="0">
              <a:spAutoFit/>
            </a:bodyPr>
            <a:lstStyle/>
            <a:p>
              <a:r>
                <a:rPr lang="en-US" sz="2400" b="1" dirty="0"/>
                <a:t>C</a:t>
              </a:r>
            </a:p>
          </p:txBody>
        </p:sp>
      </p:grpSp>
      <p:sp>
        <p:nvSpPr>
          <p:cNvPr id="18" name="TextBox 17"/>
          <p:cNvSpPr txBox="1"/>
          <p:nvPr/>
        </p:nvSpPr>
        <p:spPr>
          <a:xfrm>
            <a:off x="381000" y="2971800"/>
            <a:ext cx="3581400" cy="3123932"/>
          </a:xfrm>
          <a:prstGeom prst="rect">
            <a:avLst/>
          </a:prstGeom>
          <a:noFill/>
        </p:spPr>
        <p:txBody>
          <a:bodyPr wrap="square" rtlCol="0">
            <a:spAutoFit/>
          </a:bodyPr>
          <a:lstStyle/>
          <a:p>
            <a:r>
              <a:rPr lang="en-US" sz="2200" b="1" i="1" dirty="0" smtClean="0"/>
              <a:t>Glide reflection tessellation:</a:t>
            </a:r>
          </a:p>
          <a:p>
            <a:endParaRPr lang="en-US" sz="1050" b="1" i="1" dirty="0" smtClean="0"/>
          </a:p>
          <a:p>
            <a:r>
              <a:rPr lang="en-US" sz="2200" b="1" dirty="0" smtClean="0"/>
              <a:t>Step 1</a:t>
            </a:r>
            <a:r>
              <a:rPr lang="en-US" sz="2200" dirty="0" smtClean="0"/>
              <a:t>: </a:t>
            </a:r>
            <a:r>
              <a:rPr lang="en-US" sz="2200" u="sng" dirty="0" smtClean="0"/>
              <a:t>reflect</a:t>
            </a:r>
            <a:r>
              <a:rPr lang="en-US" sz="2200" dirty="0" smtClean="0"/>
              <a:t> (“flip”) </a:t>
            </a:r>
            <a:r>
              <a:rPr lang="en-US" sz="2200" i="1" dirty="0" smtClean="0"/>
              <a:t>shape A </a:t>
            </a:r>
            <a:r>
              <a:rPr lang="en-US" sz="2200" dirty="0" smtClean="0"/>
              <a:t>across the line of reflection, resulting in </a:t>
            </a:r>
            <a:r>
              <a:rPr lang="en-US" sz="2200" i="1" dirty="0" smtClean="0"/>
              <a:t>shape B</a:t>
            </a:r>
            <a:r>
              <a:rPr lang="en-US" sz="2200" dirty="0" smtClean="0"/>
              <a:t>.</a:t>
            </a:r>
          </a:p>
          <a:p>
            <a:endParaRPr lang="en-US" sz="1050" dirty="0" smtClean="0"/>
          </a:p>
          <a:p>
            <a:r>
              <a:rPr lang="en-US" sz="2200" b="1" dirty="0" smtClean="0"/>
              <a:t>Step 2</a:t>
            </a:r>
            <a:r>
              <a:rPr lang="en-US" sz="2200" dirty="0" smtClean="0"/>
              <a:t>: </a:t>
            </a:r>
            <a:r>
              <a:rPr lang="en-US" sz="2200" u="sng" dirty="0" smtClean="0"/>
              <a:t>translate</a:t>
            </a:r>
            <a:r>
              <a:rPr lang="en-US" sz="2200" dirty="0" smtClean="0"/>
              <a:t> (“slide”) </a:t>
            </a:r>
            <a:r>
              <a:rPr lang="en-US" sz="2200" i="1" dirty="0" smtClean="0"/>
              <a:t>shape B </a:t>
            </a:r>
            <a:r>
              <a:rPr lang="en-US" sz="2200" dirty="0" smtClean="0"/>
              <a:t>along the line of reflection (e.g. parallel to it), resulting in the final </a:t>
            </a:r>
            <a:r>
              <a:rPr lang="en-US" sz="2200" i="1" dirty="0" smtClean="0"/>
              <a:t>shape C</a:t>
            </a:r>
            <a:r>
              <a:rPr lang="en-US" sz="2200" dirty="0" smtClean="0"/>
              <a:t>.</a:t>
            </a:r>
            <a:endParaRPr lang="en-US" sz="22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a:xfrm>
            <a:off x="304800" y="381000"/>
            <a:ext cx="3733800" cy="53340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28600" y="274638"/>
            <a:ext cx="3962400" cy="715962"/>
          </a:xfrm>
        </p:spPr>
        <p:txBody>
          <a:bodyPr>
            <a:normAutofit/>
          </a:bodyPr>
          <a:lstStyle/>
          <a:p>
            <a:r>
              <a:rPr lang="en-US" sz="3200" b="1" dirty="0" smtClean="0"/>
              <a:t>REVIEW ACTIVITY #1:</a:t>
            </a:r>
            <a:endParaRPr lang="en-US" sz="3200" b="1" dirty="0"/>
          </a:p>
        </p:txBody>
      </p:sp>
      <p:sp>
        <p:nvSpPr>
          <p:cNvPr id="3" name="Content Placeholder 2"/>
          <p:cNvSpPr>
            <a:spLocks noGrp="1"/>
          </p:cNvSpPr>
          <p:nvPr>
            <p:ph idx="1"/>
          </p:nvPr>
        </p:nvSpPr>
        <p:spPr>
          <a:xfrm>
            <a:off x="0" y="1143001"/>
            <a:ext cx="8915400" cy="3733799"/>
          </a:xfrm>
        </p:spPr>
        <p:txBody>
          <a:bodyPr>
            <a:normAutofit/>
          </a:bodyPr>
          <a:lstStyle/>
          <a:p>
            <a:pPr>
              <a:buNone/>
            </a:pPr>
            <a:r>
              <a:rPr lang="en-US" dirty="0" smtClean="0"/>
              <a:t>	</a:t>
            </a:r>
            <a:r>
              <a:rPr lang="en-US" sz="2800" dirty="0" smtClean="0"/>
              <a:t>With your finger—if using a screen—or with a pen, trace all lines of reflection within the pattern on the next slide</a:t>
            </a:r>
          </a:p>
          <a:p>
            <a:pPr>
              <a:buNone/>
            </a:pPr>
            <a:endParaRPr lang="en-US" sz="2800" dirty="0"/>
          </a:p>
          <a:p>
            <a:pPr>
              <a:buNone/>
            </a:pPr>
            <a:r>
              <a:rPr lang="en-US" sz="2800" dirty="0" smtClean="0"/>
              <a:t>     EX:</a:t>
            </a:r>
            <a:endParaRPr lang="en-US" sz="2800" dirty="0"/>
          </a:p>
        </p:txBody>
      </p:sp>
      <p:pic>
        <p:nvPicPr>
          <p:cNvPr id="20482" name="Picture 2" descr="Day 2: Reflection Tessellations - Mrs. Thomas's Math Art Connection Club"/>
          <p:cNvPicPr>
            <a:picLocks noChangeAspect="1" noChangeArrowheads="1"/>
          </p:cNvPicPr>
          <p:nvPr/>
        </p:nvPicPr>
        <p:blipFill>
          <a:blip r:embed="rId3" cstate="print"/>
          <a:srcRect/>
          <a:stretch>
            <a:fillRect/>
          </a:stretch>
        </p:blipFill>
        <p:spPr bwMode="auto">
          <a:xfrm>
            <a:off x="1014563" y="2499885"/>
            <a:ext cx="3557437" cy="3900915"/>
          </a:xfrm>
          <a:prstGeom prst="rect">
            <a:avLst/>
          </a:prstGeom>
          <a:noFill/>
        </p:spPr>
      </p:pic>
      <p:grpSp>
        <p:nvGrpSpPr>
          <p:cNvPr id="29" name="Group 28"/>
          <p:cNvGrpSpPr/>
          <p:nvPr/>
        </p:nvGrpSpPr>
        <p:grpSpPr>
          <a:xfrm>
            <a:off x="4648200" y="2438400"/>
            <a:ext cx="3733800" cy="4038600"/>
            <a:chOff x="4648200" y="2438400"/>
            <a:chExt cx="3733800" cy="4038600"/>
          </a:xfrm>
        </p:grpSpPr>
        <p:pic>
          <p:nvPicPr>
            <p:cNvPr id="6" name="Picture 2" descr="Day 2: Reflection Tessellations - Mrs. Thomas's Math Art Connection Club"/>
            <p:cNvPicPr>
              <a:picLocks noChangeAspect="1" noChangeArrowheads="1"/>
            </p:cNvPicPr>
            <p:nvPr/>
          </p:nvPicPr>
          <p:blipFill>
            <a:blip r:embed="rId3" cstate="print"/>
            <a:srcRect/>
            <a:stretch>
              <a:fillRect/>
            </a:stretch>
          </p:blipFill>
          <p:spPr bwMode="auto">
            <a:xfrm>
              <a:off x="4724400" y="2473609"/>
              <a:ext cx="3581400" cy="3927191"/>
            </a:xfrm>
            <a:prstGeom prst="rect">
              <a:avLst/>
            </a:prstGeom>
            <a:noFill/>
          </p:spPr>
        </p:pic>
        <p:cxnSp>
          <p:nvCxnSpPr>
            <p:cNvPr id="8" name="Straight Connector 7"/>
            <p:cNvCxnSpPr/>
            <p:nvPr/>
          </p:nvCxnSpPr>
          <p:spPr>
            <a:xfrm>
              <a:off x="4648200" y="2895600"/>
              <a:ext cx="37338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648200" y="3200400"/>
              <a:ext cx="37338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648200" y="3581400"/>
              <a:ext cx="37338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648200" y="3886200"/>
              <a:ext cx="37338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8200" y="4267200"/>
              <a:ext cx="37338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4648200" y="4572000"/>
              <a:ext cx="37338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648200" y="4953000"/>
              <a:ext cx="37338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648200" y="5257800"/>
              <a:ext cx="37338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648200" y="5638800"/>
              <a:ext cx="37338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4648200" y="6019800"/>
              <a:ext cx="37338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5029200" y="2438400"/>
              <a:ext cx="0" cy="40386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5410200" y="2438400"/>
              <a:ext cx="0" cy="40386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5791200" y="2438400"/>
              <a:ext cx="0" cy="40386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6096000" y="2438400"/>
              <a:ext cx="0" cy="40386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6477000" y="2438400"/>
              <a:ext cx="0" cy="40386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6858000" y="2438400"/>
              <a:ext cx="0" cy="40386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7239000" y="2438400"/>
              <a:ext cx="0" cy="40386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7543800" y="2438400"/>
              <a:ext cx="0" cy="40386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7924800" y="2438400"/>
              <a:ext cx="0" cy="40386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reate Reflection Tessellations in Wixie"/>
          <p:cNvPicPr>
            <a:picLocks noChangeAspect="1" noChangeArrowheads="1"/>
          </p:cNvPicPr>
          <p:nvPr/>
        </p:nvPicPr>
        <p:blipFill>
          <a:blip r:embed="rId3" cstate="print"/>
          <a:srcRect/>
          <a:stretch>
            <a:fillRect/>
          </a:stretch>
        </p:blipFill>
        <p:spPr bwMode="auto">
          <a:xfrm>
            <a:off x="914400" y="304800"/>
            <a:ext cx="7468323" cy="62484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04800" y="228600"/>
            <a:ext cx="1600200" cy="533400"/>
          </a:xfrm>
          <a:prstGeom prst="rect">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Create Reflection Tessellations in Wixie"/>
          <p:cNvPicPr>
            <a:picLocks noChangeAspect="1" noChangeArrowheads="1"/>
          </p:cNvPicPr>
          <p:nvPr/>
        </p:nvPicPr>
        <p:blipFill>
          <a:blip r:embed="rId3" cstate="print"/>
          <a:srcRect/>
          <a:stretch>
            <a:fillRect/>
          </a:stretch>
        </p:blipFill>
        <p:spPr bwMode="auto">
          <a:xfrm>
            <a:off x="1295400" y="914400"/>
            <a:ext cx="6706323" cy="5610870"/>
          </a:xfrm>
          <a:prstGeom prst="rect">
            <a:avLst/>
          </a:prstGeom>
          <a:noFill/>
        </p:spPr>
      </p:pic>
      <p:sp>
        <p:nvSpPr>
          <p:cNvPr id="5" name="TextBox 4"/>
          <p:cNvSpPr txBox="1"/>
          <p:nvPr/>
        </p:nvSpPr>
        <p:spPr>
          <a:xfrm>
            <a:off x="304800" y="228600"/>
            <a:ext cx="1828800" cy="553998"/>
          </a:xfrm>
          <a:prstGeom prst="rect">
            <a:avLst/>
          </a:prstGeom>
          <a:noFill/>
        </p:spPr>
        <p:txBody>
          <a:bodyPr wrap="square" rtlCol="0">
            <a:spAutoFit/>
          </a:bodyPr>
          <a:lstStyle/>
          <a:p>
            <a:r>
              <a:rPr lang="en-US" sz="3000" b="1" dirty="0" smtClean="0"/>
              <a:t>ANSWER</a:t>
            </a:r>
            <a:endParaRPr lang="en-US" sz="3000" b="1" dirty="0"/>
          </a:p>
        </p:txBody>
      </p:sp>
      <p:cxnSp>
        <p:nvCxnSpPr>
          <p:cNvPr id="8" name="Straight Connector 7"/>
          <p:cNvCxnSpPr/>
          <p:nvPr/>
        </p:nvCxnSpPr>
        <p:spPr>
          <a:xfrm>
            <a:off x="990600" y="2133600"/>
            <a:ext cx="73152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990600" y="3352800"/>
            <a:ext cx="73152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990600" y="4572000"/>
            <a:ext cx="73152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990600" y="5791200"/>
            <a:ext cx="73152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28600" y="381000"/>
            <a:ext cx="3810000" cy="53340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04800" y="274638"/>
            <a:ext cx="3886200" cy="792162"/>
          </a:xfrm>
        </p:spPr>
        <p:txBody>
          <a:bodyPr>
            <a:noAutofit/>
          </a:bodyPr>
          <a:lstStyle/>
          <a:p>
            <a:pPr algn="l"/>
            <a:r>
              <a:rPr lang="en-US" sz="3200" b="1" dirty="0" smtClean="0"/>
              <a:t>REVIEW ACTIVITY #2:</a:t>
            </a:r>
            <a:endParaRPr lang="en-US" sz="3200" b="1" dirty="0"/>
          </a:p>
        </p:txBody>
      </p:sp>
      <p:sp>
        <p:nvSpPr>
          <p:cNvPr id="3" name="Content Placeholder 2"/>
          <p:cNvSpPr>
            <a:spLocks noGrp="1"/>
          </p:cNvSpPr>
          <p:nvPr>
            <p:ph idx="1"/>
          </p:nvPr>
        </p:nvSpPr>
        <p:spPr>
          <a:xfrm>
            <a:off x="-76200" y="1066800"/>
            <a:ext cx="4191000" cy="5791200"/>
          </a:xfrm>
        </p:spPr>
        <p:txBody>
          <a:bodyPr>
            <a:normAutofit/>
          </a:bodyPr>
          <a:lstStyle/>
          <a:p>
            <a:pPr>
              <a:buNone/>
            </a:pPr>
            <a:r>
              <a:rPr lang="en-US" sz="2400" dirty="0" smtClean="0"/>
              <a:t>	With your finger—if using a screen—or with a pen, trace one shape of the tessellation on the following slide.  Then trace a second shape that is a reflection of the first.  Draw the line of reflection between the two.  Finally, indicate with arrows the reflection of the shape (curved arrow) and the direction of the translation “slide”.</a:t>
            </a:r>
          </a:p>
          <a:p>
            <a:pPr>
              <a:buNone/>
            </a:pPr>
            <a:r>
              <a:rPr lang="en-US" sz="2400" dirty="0" smtClean="0"/>
              <a:t>				            EX:</a:t>
            </a:r>
          </a:p>
          <a:p>
            <a:pPr>
              <a:buNone/>
            </a:pPr>
            <a:endParaRPr lang="en-US" sz="2400" dirty="0"/>
          </a:p>
          <a:p>
            <a:pPr>
              <a:buNone/>
            </a:pPr>
            <a:endParaRPr lang="en-US" sz="2400" dirty="0"/>
          </a:p>
        </p:txBody>
      </p:sp>
      <p:pic>
        <p:nvPicPr>
          <p:cNvPr id="22530" name="Picture 2" descr="Glide Reflection and other Combined Transformations | Mc escher, Design  crafts, Reflection"/>
          <p:cNvPicPr>
            <a:picLocks noChangeAspect="1" noChangeArrowheads="1"/>
          </p:cNvPicPr>
          <p:nvPr/>
        </p:nvPicPr>
        <p:blipFill>
          <a:blip r:embed="rId3" cstate="print"/>
          <a:srcRect/>
          <a:stretch>
            <a:fillRect/>
          </a:stretch>
        </p:blipFill>
        <p:spPr bwMode="auto">
          <a:xfrm>
            <a:off x="4191000" y="990600"/>
            <a:ext cx="4817820" cy="2715762"/>
          </a:xfrm>
          <a:prstGeom prst="rect">
            <a:avLst/>
          </a:prstGeom>
          <a:noFill/>
        </p:spPr>
      </p:pic>
      <p:pic>
        <p:nvPicPr>
          <p:cNvPr id="22531" name="Picture 3"/>
          <p:cNvPicPr>
            <a:picLocks noChangeAspect="1" noChangeArrowheads="1"/>
          </p:cNvPicPr>
          <p:nvPr/>
        </p:nvPicPr>
        <p:blipFill>
          <a:blip r:embed="rId4" cstate="print"/>
          <a:srcRect/>
          <a:stretch>
            <a:fillRect/>
          </a:stretch>
        </p:blipFill>
        <p:spPr bwMode="auto">
          <a:xfrm>
            <a:off x="4191000" y="3886200"/>
            <a:ext cx="4819121" cy="2742899"/>
          </a:xfrm>
          <a:prstGeom prst="rect">
            <a:avLst/>
          </a:prstGeom>
          <a:noFill/>
          <a:ln w="9525">
            <a:noFill/>
            <a:miter lim="800000"/>
            <a:headEnd/>
            <a:tailEnd/>
          </a:ln>
        </p:spPr>
      </p:pic>
      <p:sp>
        <p:nvSpPr>
          <p:cNvPr id="7" name="Circular Arrow 6"/>
          <p:cNvSpPr/>
          <p:nvPr/>
        </p:nvSpPr>
        <p:spPr>
          <a:xfrm flipV="1">
            <a:off x="5943600" y="5334000"/>
            <a:ext cx="990600" cy="1143000"/>
          </a:xfrm>
          <a:prstGeom prst="circular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Up Arrow 7"/>
          <p:cNvSpPr/>
          <p:nvPr/>
        </p:nvSpPr>
        <p:spPr>
          <a:xfrm>
            <a:off x="7162800" y="5486400"/>
            <a:ext cx="228600" cy="762000"/>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867400" y="76200"/>
            <a:ext cx="3048000" cy="769441"/>
          </a:xfrm>
          <a:prstGeom prst="rect">
            <a:avLst/>
          </a:prstGeom>
          <a:solidFill>
            <a:schemeClr val="accent1"/>
          </a:solidFill>
          <a:ln w="28575">
            <a:solidFill>
              <a:schemeClr val="tx1"/>
            </a:solidFill>
            <a:prstDash val="dash"/>
          </a:ln>
        </p:spPr>
        <p:txBody>
          <a:bodyPr wrap="square" rtlCol="0">
            <a:spAutoFit/>
          </a:bodyPr>
          <a:lstStyle/>
          <a:p>
            <a:r>
              <a:rPr lang="en-US" sz="2200" b="1" i="1" dirty="0" smtClean="0"/>
              <a:t>Regular Tiling no. 17</a:t>
            </a:r>
            <a:r>
              <a:rPr lang="en-US" sz="2200" b="1" dirty="0" smtClean="0"/>
              <a:t>, M.C. Escher</a:t>
            </a:r>
            <a:endParaRPr lang="en-US" sz="2200" b="1"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1901</TotalTime>
  <Words>1196</Words>
  <Application>Microsoft Office PowerPoint</Application>
  <PresentationFormat>On-screen Show (4:3)</PresentationFormat>
  <Paragraphs>102</Paragraphs>
  <Slides>11</Slides>
  <Notes>11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GLIDE REFLECTION TESSELLATION</vt:lpstr>
      <vt:lpstr>Mathematical Terms</vt:lpstr>
      <vt:lpstr>Mathematical Terms</vt:lpstr>
      <vt:lpstr>Mathematical Terms</vt:lpstr>
      <vt:lpstr>Mathematical Terms</vt:lpstr>
      <vt:lpstr>REVIEW ACTIVITY #1:</vt:lpstr>
      <vt:lpstr>Slide 7</vt:lpstr>
      <vt:lpstr>Slide 8</vt:lpstr>
      <vt:lpstr>REVIEW ACTIVITY #2:</vt:lpstr>
      <vt:lpstr>Slide 10</vt:lpstr>
      <vt:lpstr>Slide 11</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Reflection Tessellation</dc:title>
  <dc:creator>Molly</dc:creator>
  <cp:lastModifiedBy>Molly</cp:lastModifiedBy>
  <cp:revision>19</cp:revision>
  <dcterms:created xsi:type="dcterms:W3CDTF">2020-09-27T16:33:08Z</dcterms:created>
  <dcterms:modified xsi:type="dcterms:W3CDTF">2020-10-12T01:36:51Z</dcterms:modified>
</cp:coreProperties>
</file>