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8"/>
  </p:notesMasterIdLst>
  <p:handoutMasterIdLst>
    <p:handoutMasterId r:id="rId19"/>
  </p:handoutMasterIdLst>
  <p:sldIdLst>
    <p:sldId id="256" r:id="rId2"/>
    <p:sldId id="260" r:id="rId3"/>
    <p:sldId id="270" r:id="rId4"/>
    <p:sldId id="271" r:id="rId5"/>
    <p:sldId id="257" r:id="rId6"/>
    <p:sldId id="266" r:id="rId7"/>
    <p:sldId id="268" r:id="rId8"/>
    <p:sldId id="267" r:id="rId9"/>
    <p:sldId id="273" r:id="rId10"/>
    <p:sldId id="261" r:id="rId11"/>
    <p:sldId id="262" r:id="rId12"/>
    <p:sldId id="264" r:id="rId13"/>
    <p:sldId id="265" r:id="rId14"/>
    <p:sldId id="263" r:id="rId15"/>
    <p:sldId id="276" r:id="rId16"/>
    <p:sldId id="27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p:restoredTop sz="95982"/>
  </p:normalViewPr>
  <p:slideViewPr>
    <p:cSldViewPr snapToGrid="0" snapToObjects="1">
      <p:cViewPr varScale="1">
        <p:scale>
          <a:sx n="109" d="100"/>
          <a:sy n="109" d="100"/>
        </p:scale>
        <p:origin x="216" y="536"/>
      </p:cViewPr>
      <p:guideLst/>
    </p:cSldViewPr>
  </p:slideViewPr>
  <p:notesTextViewPr>
    <p:cViewPr>
      <p:scale>
        <a:sx n="1" d="1"/>
        <a:sy n="1" d="1"/>
      </p:scale>
      <p:origin x="0" y="0"/>
    </p:cViewPr>
  </p:notesTextViewPr>
  <p:notesViewPr>
    <p:cSldViewPr snapToGrid="0" snapToObjects="1">
      <p:cViewPr varScale="1">
        <p:scale>
          <a:sx n="85" d="100"/>
          <a:sy n="85" d="100"/>
        </p:scale>
        <p:origin x="2672"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6D337E-D9EC-F945-85DC-B7B1638F4B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ACBD2F4-4AB3-7D4E-BB2E-56FD1FC92D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18A0A6-9C79-4D49-843A-884BA7AEB5B8}" type="datetimeFigureOut">
              <a:rPr lang="en-US" smtClean="0"/>
              <a:t>1/28/21</a:t>
            </a:fld>
            <a:endParaRPr lang="en-US"/>
          </a:p>
        </p:txBody>
      </p:sp>
      <p:sp>
        <p:nvSpPr>
          <p:cNvPr id="4" name="Footer Placeholder 3">
            <a:extLst>
              <a:ext uri="{FF2B5EF4-FFF2-40B4-BE49-F238E27FC236}">
                <a16:creationId xmlns:a16="http://schemas.microsoft.com/office/drawing/2014/main" id="{3DBF4895-A69A-5A46-BA40-A47FF43E44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616DA67-AD99-0740-AA5E-D9CFC594351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8E9288-F64D-F042-B77B-FCEEC8AA266D}" type="slidenum">
              <a:rPr lang="en-US" smtClean="0"/>
              <a:t>‹#›</a:t>
            </a:fld>
            <a:endParaRPr lang="en-US"/>
          </a:p>
        </p:txBody>
      </p:sp>
    </p:spTree>
    <p:extLst>
      <p:ext uri="{BB962C8B-B14F-4D97-AF65-F5344CB8AC3E}">
        <p14:creationId xmlns:p14="http://schemas.microsoft.com/office/powerpoint/2010/main" val="4033725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8AFD3C-7C95-7F43-82FA-943CBA6E9079}" type="datetimeFigureOut">
              <a:rPr lang="en-US" smtClean="0"/>
              <a:t>1/28/21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9C423D-7783-3C47-8D60-0E9DFC567ADD}" type="slidenum">
              <a:rPr lang="en-US" smtClean="0"/>
              <a:t>‹#›</a:t>
            </a:fld>
            <a:endParaRPr lang="en-US"/>
          </a:p>
        </p:txBody>
      </p:sp>
    </p:spTree>
    <p:extLst>
      <p:ext uri="{BB962C8B-B14F-4D97-AF65-F5344CB8AC3E}">
        <p14:creationId xmlns:p14="http://schemas.microsoft.com/office/powerpoint/2010/main" val="318800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94AEA1-AA04-9142-AD70-678FE0637590}" type="datetime1">
              <a:rPr lang="en-US" smtClean="0"/>
              <a:t>1/28/21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4B1FD1-D485-0644-8FCB-0E08F036B7E8}" type="datetime1">
              <a:rPr lang="en-US" smtClean="0"/>
              <a:t>1/28/21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838B1DD-A63B-0C4A-91A3-4A2D9B92FD88}" type="datetime1">
              <a:rPr lang="en-US" smtClean="0"/>
              <a:t>1/28/21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524CBBB-4110-EA43-8855-000E54C3C790}" type="datetime1">
              <a:rPr lang="en-US" smtClean="0"/>
              <a:t>1/28/21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E0EE60-8E07-4A40-A015-962832285F61}" type="datetime1">
              <a:rPr lang="en-US" smtClean="0"/>
              <a:t>1/28/21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B74C485-285D-9A4C-8327-8BE57EB032E5}" type="datetime1">
              <a:rPr lang="en-US" smtClean="0"/>
              <a:t>1/28/21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3DAA866-C33A-9845-9ADC-9EE9667DB226}" type="datetime1">
              <a:rPr lang="en-US" smtClean="0"/>
              <a:t>1/28/21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E64CD3-F048-8445-A7D3-BC8CC6EF4236}" type="datetime1">
              <a:rPr lang="en-US" smtClean="0"/>
              <a:t>1/28/21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F7F3C6-E6BB-7147-AD8D-C4F66E352876}" type="datetime1">
              <a:rPr lang="en-US" smtClean="0"/>
              <a:t>1/28/21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AC7FA3FD-EAE4-EB42-9A38-53942098E25C}" type="datetime1">
              <a:rPr lang="en-US" smtClean="0"/>
              <a:t>1/28/21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9071FA-29E0-964B-A5C4-96F0B44AE48E}" type="datetime1">
              <a:rPr lang="en-US" smtClean="0"/>
              <a:t>1/28/21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05827B-59DF-D744-92B2-D2104280C0B1}" type="datetime1">
              <a:rPr lang="en-US" smtClean="0"/>
              <a:t>1/28/21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9324AF-F084-8D47-971A-A222869091A6}" type="datetime1">
              <a:rPr lang="en-US" smtClean="0"/>
              <a:t>1/28/21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0D8F53FF-DFE0-784C-A546-9E6067ADF59B}" type="datetime1">
              <a:rPr lang="en-US" smtClean="0"/>
              <a:t>1/28/21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33CF083-EEE2-2246-AD72-9E631E33B74E}" type="datetime1">
              <a:rPr lang="en-US" smtClean="0"/>
              <a:t>1/28/21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6C1426F7-0188-5647-9A84-6E182C0F29C7}" type="datetime1">
              <a:rPr lang="en-US" smtClean="0"/>
              <a:t>1/28/21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25BFE-0F1A-9740-AF7D-D86A5A9C54C7}" type="datetime1">
              <a:rPr lang="en-US" smtClean="0"/>
              <a:t>1/28/21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2AD4297-C97D-B444-955D-E499101338ED}" type="datetime1">
              <a:rPr lang="en-US" smtClean="0"/>
              <a:t>1/28/21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www.piqsels.com/en/public-domain-photo-zfqbj"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Yucca_brevifolia" TargetMode="External"/><Relationship Id="rId2" Type="http://schemas.openxmlformats.org/officeDocument/2006/relationships/image" Target="../media/image7.jpg"/><Relationship Id="rId1" Type="http://schemas.openxmlformats.org/officeDocument/2006/relationships/slideLayout" Target="../slideLayouts/slideLayout9.xml"/><Relationship Id="rId4" Type="http://schemas.openxmlformats.org/officeDocument/2006/relationships/hyperlink" Target="https://creativecommons.org/licenses/by-sa/3.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700C5-09B2-F845-8534-49C069D1738A}"/>
              </a:ext>
            </a:extLst>
          </p:cNvPr>
          <p:cNvSpPr>
            <a:spLocks noGrp="1"/>
          </p:cNvSpPr>
          <p:nvPr>
            <p:ph type="ctrTitle"/>
          </p:nvPr>
        </p:nvSpPr>
        <p:spPr>
          <a:xfrm>
            <a:off x="1167655" y="542828"/>
            <a:ext cx="8825658" cy="3329581"/>
          </a:xfrm>
        </p:spPr>
        <p:txBody>
          <a:bodyPr/>
          <a:lstStyle/>
          <a:p>
            <a:r>
              <a:rPr lang="en-US" dirty="0"/>
              <a:t>Dancing Outdoors</a:t>
            </a:r>
          </a:p>
        </p:txBody>
      </p:sp>
      <p:sp>
        <p:nvSpPr>
          <p:cNvPr id="3" name="Subtitle 2">
            <a:extLst>
              <a:ext uri="{FF2B5EF4-FFF2-40B4-BE49-F238E27FC236}">
                <a16:creationId xmlns:a16="http://schemas.microsoft.com/office/drawing/2014/main" id="{27CEB9ED-4D8A-C64E-BCD8-3F29818D8286}"/>
              </a:ext>
            </a:extLst>
          </p:cNvPr>
          <p:cNvSpPr>
            <a:spLocks noGrp="1"/>
          </p:cNvSpPr>
          <p:nvPr>
            <p:ph type="subTitle" idx="1"/>
          </p:nvPr>
        </p:nvSpPr>
        <p:spPr>
          <a:xfrm>
            <a:off x="1683171" y="3812724"/>
            <a:ext cx="8825658" cy="861420"/>
          </a:xfrm>
        </p:spPr>
        <p:txBody>
          <a:bodyPr/>
          <a:lstStyle/>
          <a:p>
            <a:r>
              <a:rPr lang="en-US" dirty="0"/>
              <a:t>Improvisational movements inspired by natural surroundings</a:t>
            </a:r>
          </a:p>
        </p:txBody>
      </p:sp>
      <p:sp>
        <p:nvSpPr>
          <p:cNvPr id="4" name="TextBox 3">
            <a:extLst>
              <a:ext uri="{FF2B5EF4-FFF2-40B4-BE49-F238E27FC236}">
                <a16:creationId xmlns:a16="http://schemas.microsoft.com/office/drawing/2014/main" id="{63C5ED3C-2B02-FA40-85E4-3A53E168391C}"/>
              </a:ext>
            </a:extLst>
          </p:cNvPr>
          <p:cNvSpPr txBox="1"/>
          <p:nvPr/>
        </p:nvSpPr>
        <p:spPr>
          <a:xfrm>
            <a:off x="4327302" y="5579882"/>
            <a:ext cx="7456867" cy="923330"/>
          </a:xfrm>
          <a:prstGeom prst="rect">
            <a:avLst/>
          </a:prstGeom>
          <a:noFill/>
        </p:spPr>
        <p:txBody>
          <a:bodyPr wrap="square" rtlCol="0">
            <a:spAutoFit/>
          </a:bodyPr>
          <a:lstStyle/>
          <a:p>
            <a:pPr algn="r"/>
            <a:r>
              <a:rPr lang="en-US" dirty="0"/>
              <a:t>Presentation by Megan </a:t>
            </a:r>
            <a:r>
              <a:rPr lang="en-US" dirty="0" err="1"/>
              <a:t>Kendzior</a:t>
            </a:r>
            <a:endParaRPr lang="en-US" dirty="0"/>
          </a:p>
          <a:p>
            <a:pPr algn="r"/>
            <a:r>
              <a:rPr lang="en-US" dirty="0"/>
              <a:t>University of California at Riverside </a:t>
            </a:r>
          </a:p>
          <a:p>
            <a:pPr algn="r"/>
            <a:r>
              <a:rPr lang="en-US" dirty="0"/>
              <a:t>Gluck Dance Classroom Fellow </a:t>
            </a:r>
          </a:p>
        </p:txBody>
      </p:sp>
      <p:sp>
        <p:nvSpPr>
          <p:cNvPr id="5" name="Slide Number Placeholder 4">
            <a:extLst>
              <a:ext uri="{FF2B5EF4-FFF2-40B4-BE49-F238E27FC236}">
                <a16:creationId xmlns:a16="http://schemas.microsoft.com/office/drawing/2014/main" id="{CE498902-3820-344F-8D9B-A63280D11349}"/>
              </a:ext>
            </a:extLst>
          </p:cNvPr>
          <p:cNvSpPr>
            <a:spLocks noGrp="1"/>
          </p:cNvSpPr>
          <p:nvPr>
            <p:ph type="sldNum" sz="quarter" idx="12"/>
          </p:nvPr>
        </p:nvSpPr>
        <p:spPr/>
        <p:txBody>
          <a:bodyPr/>
          <a:lstStyle/>
          <a:p>
            <a:fld id="{D57F1E4F-1CFF-5643-939E-02111984F565}" type="slidenum">
              <a:rPr lang="en-US" smtClean="0"/>
              <a:t>1</a:t>
            </a:fld>
            <a:endParaRPr lang="en-US" dirty="0"/>
          </a:p>
        </p:txBody>
      </p:sp>
    </p:spTree>
    <p:extLst>
      <p:ext uri="{BB962C8B-B14F-4D97-AF65-F5344CB8AC3E}">
        <p14:creationId xmlns:p14="http://schemas.microsoft.com/office/powerpoint/2010/main" val="1879192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871D71-DBC5-F248-A958-F3F94AFC8377}"/>
              </a:ext>
            </a:extLst>
          </p:cNvPr>
          <p:cNvSpPr>
            <a:spLocks noGrp="1"/>
          </p:cNvSpPr>
          <p:nvPr>
            <p:ph type="title"/>
          </p:nvPr>
        </p:nvSpPr>
        <p:spPr>
          <a:xfrm>
            <a:off x="804038" y="137586"/>
            <a:ext cx="9702597" cy="1166976"/>
          </a:xfrm>
        </p:spPr>
        <p:txBody>
          <a:bodyPr/>
          <a:lstStyle/>
          <a:p>
            <a:pPr algn="ctr"/>
            <a:r>
              <a:rPr lang="en-US" sz="3200" b="1" dirty="0">
                <a:solidFill>
                  <a:schemeClr val="bg2">
                    <a:lumMod val="40000"/>
                    <a:lumOff val="60000"/>
                  </a:schemeClr>
                </a:solidFill>
              </a:rPr>
              <a:t>Activating Sensorial Awareness:</a:t>
            </a:r>
            <a:br>
              <a:rPr lang="en-US" sz="3200" b="1" dirty="0">
                <a:solidFill>
                  <a:schemeClr val="bg2">
                    <a:lumMod val="40000"/>
                    <a:lumOff val="60000"/>
                  </a:schemeClr>
                </a:solidFill>
              </a:rPr>
            </a:br>
            <a:r>
              <a:rPr lang="en-US" b="1" dirty="0">
                <a:solidFill>
                  <a:schemeClr val="bg2">
                    <a:lumMod val="40000"/>
                    <a:lumOff val="60000"/>
                  </a:schemeClr>
                </a:solidFill>
              </a:rPr>
              <a:t> When you get outside, take a deep breath and look around.</a:t>
            </a:r>
          </a:p>
        </p:txBody>
      </p:sp>
      <p:pic>
        <p:nvPicPr>
          <p:cNvPr id="5" name="Content Placeholder 4">
            <a:extLst>
              <a:ext uri="{FF2B5EF4-FFF2-40B4-BE49-F238E27FC236}">
                <a16:creationId xmlns:a16="http://schemas.microsoft.com/office/drawing/2014/main" id="{006A0319-8301-6B47-9396-72FC993CEBBC}"/>
              </a:ext>
            </a:extLst>
          </p:cNvPr>
          <p:cNvPicPr>
            <a:picLocks noGrp="1" noChangeAspect="1"/>
          </p:cNvPicPr>
          <p:nvPr>
            <p:ph idx="1"/>
          </p:nvPr>
        </p:nvPicPr>
        <p:blipFill>
          <a:blip r:embed="rId2"/>
          <a:stretch>
            <a:fillRect/>
          </a:stretch>
        </p:blipFill>
        <p:spPr>
          <a:xfrm>
            <a:off x="4728135" y="1865166"/>
            <a:ext cx="6987760" cy="3851010"/>
          </a:xfrm>
        </p:spPr>
      </p:pic>
      <p:sp>
        <p:nvSpPr>
          <p:cNvPr id="7" name="Text Placeholder 6">
            <a:extLst>
              <a:ext uri="{FF2B5EF4-FFF2-40B4-BE49-F238E27FC236}">
                <a16:creationId xmlns:a16="http://schemas.microsoft.com/office/drawing/2014/main" id="{04B7DB8D-CB53-6545-B6FA-E8B0E5A20574}"/>
              </a:ext>
            </a:extLst>
          </p:cNvPr>
          <p:cNvSpPr>
            <a:spLocks noGrp="1"/>
          </p:cNvSpPr>
          <p:nvPr>
            <p:ph type="body" sz="half" idx="2"/>
          </p:nvPr>
        </p:nvSpPr>
        <p:spPr>
          <a:xfrm>
            <a:off x="476105" y="1524610"/>
            <a:ext cx="3862813" cy="4541426"/>
          </a:xfrm>
        </p:spPr>
        <p:txBody>
          <a:bodyPr>
            <a:noAutofit/>
          </a:bodyPr>
          <a:lstStyle/>
          <a:p>
            <a:r>
              <a:rPr lang="en-US" sz="2400" dirty="0"/>
              <a:t>When dancing outdoors, you’ll start by scanning the environment around you. Tune into a deeper awareness of what’s around you and notice if there are trees or rocks or bushes or grass or flowers or birds that catch your attention. Trust your impulses as you tune into your natural  surroundings. </a:t>
            </a:r>
          </a:p>
        </p:txBody>
      </p:sp>
      <p:sp>
        <p:nvSpPr>
          <p:cNvPr id="8" name="TextBox 7">
            <a:extLst>
              <a:ext uri="{FF2B5EF4-FFF2-40B4-BE49-F238E27FC236}">
                <a16:creationId xmlns:a16="http://schemas.microsoft.com/office/drawing/2014/main" id="{0CB3BEEF-E4D0-AB4E-85E2-B17B5BF8B397}"/>
              </a:ext>
            </a:extLst>
          </p:cNvPr>
          <p:cNvSpPr txBox="1"/>
          <p:nvPr/>
        </p:nvSpPr>
        <p:spPr>
          <a:xfrm>
            <a:off x="8293218" y="5716176"/>
            <a:ext cx="3422677" cy="261610"/>
          </a:xfrm>
          <a:prstGeom prst="rect">
            <a:avLst/>
          </a:prstGeom>
          <a:noFill/>
        </p:spPr>
        <p:txBody>
          <a:bodyPr wrap="square" rtlCol="0">
            <a:spAutoFit/>
          </a:bodyPr>
          <a:lstStyle/>
          <a:p>
            <a:r>
              <a:rPr lang="en-US" sz="1100" dirty="0"/>
              <a:t>Photo of Megan </a:t>
            </a:r>
            <a:r>
              <a:rPr lang="en-US" sz="1100" dirty="0" err="1"/>
              <a:t>Kendzior</a:t>
            </a:r>
            <a:r>
              <a:rPr lang="en-US" sz="1100" dirty="0"/>
              <a:t> by Jason </a:t>
            </a:r>
            <a:r>
              <a:rPr lang="en-US" sz="1100" dirty="0" err="1"/>
              <a:t>Goodfriend</a:t>
            </a:r>
            <a:endParaRPr lang="en-US" sz="1100" dirty="0"/>
          </a:p>
        </p:txBody>
      </p:sp>
      <p:sp>
        <p:nvSpPr>
          <p:cNvPr id="2" name="Slide Number Placeholder 1">
            <a:extLst>
              <a:ext uri="{FF2B5EF4-FFF2-40B4-BE49-F238E27FC236}">
                <a16:creationId xmlns:a16="http://schemas.microsoft.com/office/drawing/2014/main" id="{4BA18CDA-AB59-C849-8E51-88E1D24BB5A7}"/>
              </a:ext>
            </a:extLst>
          </p:cNvPr>
          <p:cNvSpPr>
            <a:spLocks noGrp="1"/>
          </p:cNvSpPr>
          <p:nvPr>
            <p:ph type="sldNum" sz="quarter" idx="12"/>
          </p:nvPr>
        </p:nvSpPr>
        <p:spPr/>
        <p:txBody>
          <a:bodyPr/>
          <a:lstStyle/>
          <a:p>
            <a:fld id="{D57F1E4F-1CFF-5643-939E-02111984F565}" type="slidenum">
              <a:rPr lang="en-US" smtClean="0"/>
              <a:t>10</a:t>
            </a:fld>
            <a:endParaRPr lang="en-US" dirty="0"/>
          </a:p>
        </p:txBody>
      </p:sp>
    </p:spTree>
    <p:extLst>
      <p:ext uri="{BB962C8B-B14F-4D97-AF65-F5344CB8AC3E}">
        <p14:creationId xmlns:p14="http://schemas.microsoft.com/office/powerpoint/2010/main" val="176473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08F60-7E01-D547-99E9-C200ED0EADDE}"/>
              </a:ext>
            </a:extLst>
          </p:cNvPr>
          <p:cNvSpPr>
            <a:spLocks noGrp="1"/>
          </p:cNvSpPr>
          <p:nvPr>
            <p:ph type="title"/>
          </p:nvPr>
        </p:nvSpPr>
        <p:spPr>
          <a:xfrm>
            <a:off x="473029" y="422836"/>
            <a:ext cx="6638972" cy="2206064"/>
          </a:xfrm>
        </p:spPr>
        <p:txBody>
          <a:bodyPr/>
          <a:lstStyle/>
          <a:p>
            <a:pPr lvl="1" algn="ctr"/>
            <a:r>
              <a:rPr lang="en-US" sz="3600" b="1" dirty="0">
                <a:solidFill>
                  <a:schemeClr val="bg2">
                    <a:lumMod val="40000"/>
                    <a:lumOff val="60000"/>
                  </a:schemeClr>
                </a:solidFill>
                <a:latin typeface="+mj-lt"/>
              </a:rPr>
              <a:t>What is nearby? </a:t>
            </a:r>
            <a:br>
              <a:rPr lang="en-US" sz="3600" dirty="0">
                <a:solidFill>
                  <a:schemeClr val="bg2">
                    <a:lumMod val="40000"/>
                    <a:lumOff val="60000"/>
                  </a:schemeClr>
                </a:solidFill>
                <a:latin typeface="+mj-lt"/>
              </a:rPr>
            </a:br>
            <a:r>
              <a:rPr lang="en-US" sz="2800" dirty="0">
                <a:solidFill>
                  <a:schemeClr val="tx1"/>
                </a:solidFill>
                <a:latin typeface="+mj-lt"/>
              </a:rPr>
              <a:t>Are there plants, trees, bushes, rocks, animals, water, wind, light, clouds? </a:t>
            </a:r>
          </a:p>
        </p:txBody>
      </p:sp>
      <p:pic>
        <p:nvPicPr>
          <p:cNvPr id="5" name="Content Placeholder 4">
            <a:extLst>
              <a:ext uri="{FF2B5EF4-FFF2-40B4-BE49-F238E27FC236}">
                <a16:creationId xmlns:a16="http://schemas.microsoft.com/office/drawing/2014/main" id="{6CC78AC0-5A91-E54D-87AF-8B075AAE2FAB}"/>
              </a:ext>
            </a:extLst>
          </p:cNvPr>
          <p:cNvPicPr>
            <a:picLocks noGrp="1" noChangeAspect="1"/>
          </p:cNvPicPr>
          <p:nvPr>
            <p:ph idx="1"/>
          </p:nvPr>
        </p:nvPicPr>
        <p:blipFill>
          <a:blip r:embed="rId2"/>
          <a:stretch>
            <a:fillRect/>
          </a:stretch>
        </p:blipFill>
        <p:spPr>
          <a:xfrm>
            <a:off x="449195" y="2281850"/>
            <a:ext cx="6446905" cy="4018023"/>
          </a:xfrm>
        </p:spPr>
      </p:pic>
      <p:sp>
        <p:nvSpPr>
          <p:cNvPr id="3" name="TextBox 2">
            <a:extLst>
              <a:ext uri="{FF2B5EF4-FFF2-40B4-BE49-F238E27FC236}">
                <a16:creationId xmlns:a16="http://schemas.microsoft.com/office/drawing/2014/main" id="{DA31C71C-6F28-7A49-8AF7-9CD893A25542}"/>
              </a:ext>
            </a:extLst>
          </p:cNvPr>
          <p:cNvSpPr txBox="1"/>
          <p:nvPr/>
        </p:nvSpPr>
        <p:spPr>
          <a:xfrm>
            <a:off x="6997122" y="2575584"/>
            <a:ext cx="4987943" cy="3970318"/>
          </a:xfrm>
          <a:prstGeom prst="rect">
            <a:avLst/>
          </a:prstGeom>
          <a:noFill/>
        </p:spPr>
        <p:txBody>
          <a:bodyPr wrap="square" rtlCol="0">
            <a:spAutoFit/>
          </a:bodyPr>
          <a:lstStyle/>
          <a:p>
            <a:pPr marL="457200" indent="-457200">
              <a:buFont typeface="Wingdings" pitchFamily="2" charset="2"/>
              <a:buChar char="Ø"/>
            </a:pPr>
            <a:r>
              <a:rPr lang="en-US" sz="2600" dirty="0"/>
              <a:t>Let your breathing slow down and become fascinated with the littlest of things. </a:t>
            </a:r>
          </a:p>
          <a:p>
            <a:pPr marL="457200" indent="-457200">
              <a:buFont typeface="Wingdings" pitchFamily="2" charset="2"/>
              <a:buChar char="Ø"/>
            </a:pPr>
            <a:r>
              <a:rPr lang="en-US" sz="2600" dirty="0"/>
              <a:t>Once you are calm and centered, let your mind wander. </a:t>
            </a:r>
          </a:p>
          <a:p>
            <a:pPr marL="457200" indent="-457200">
              <a:buFont typeface="Wingdings" pitchFamily="2" charset="2"/>
              <a:buChar char="Ø"/>
            </a:pPr>
            <a:r>
              <a:rPr lang="en-US" sz="2600" dirty="0"/>
              <a:t>Take it all in as if you’re seeing through new eyes.</a:t>
            </a:r>
            <a:br>
              <a:rPr lang="en-US" sz="1000" dirty="0"/>
            </a:br>
            <a:endParaRPr lang="en-US" dirty="0"/>
          </a:p>
        </p:txBody>
      </p:sp>
      <p:sp>
        <p:nvSpPr>
          <p:cNvPr id="4" name="TextBox 3">
            <a:extLst>
              <a:ext uri="{FF2B5EF4-FFF2-40B4-BE49-F238E27FC236}">
                <a16:creationId xmlns:a16="http://schemas.microsoft.com/office/drawing/2014/main" id="{96D2F03D-AC30-274A-9735-A0DF22F9A4A3}"/>
              </a:ext>
            </a:extLst>
          </p:cNvPr>
          <p:cNvSpPr txBox="1"/>
          <p:nvPr/>
        </p:nvSpPr>
        <p:spPr>
          <a:xfrm>
            <a:off x="7526093" y="1865940"/>
            <a:ext cx="3916607" cy="584775"/>
          </a:xfrm>
          <a:prstGeom prst="rect">
            <a:avLst/>
          </a:prstGeom>
          <a:noFill/>
        </p:spPr>
        <p:txBody>
          <a:bodyPr wrap="square" rtlCol="0">
            <a:spAutoFit/>
          </a:bodyPr>
          <a:lstStyle/>
          <a:p>
            <a:r>
              <a:rPr lang="en-US" sz="3200" b="1" dirty="0">
                <a:solidFill>
                  <a:schemeClr val="bg2">
                    <a:lumMod val="40000"/>
                    <a:lumOff val="60000"/>
                  </a:schemeClr>
                </a:solidFill>
                <a:latin typeface="+mj-lt"/>
              </a:rPr>
              <a:t>What do you see?</a:t>
            </a:r>
          </a:p>
        </p:txBody>
      </p:sp>
      <p:sp>
        <p:nvSpPr>
          <p:cNvPr id="6" name="TextBox 5">
            <a:extLst>
              <a:ext uri="{FF2B5EF4-FFF2-40B4-BE49-F238E27FC236}">
                <a16:creationId xmlns:a16="http://schemas.microsoft.com/office/drawing/2014/main" id="{025CF340-721B-C247-BC0D-D2AAC7A11BD9}"/>
              </a:ext>
            </a:extLst>
          </p:cNvPr>
          <p:cNvSpPr txBox="1"/>
          <p:nvPr/>
        </p:nvSpPr>
        <p:spPr>
          <a:xfrm>
            <a:off x="369838" y="6296138"/>
            <a:ext cx="3422677" cy="261610"/>
          </a:xfrm>
          <a:prstGeom prst="rect">
            <a:avLst/>
          </a:prstGeom>
          <a:noFill/>
        </p:spPr>
        <p:txBody>
          <a:bodyPr wrap="square" rtlCol="0">
            <a:spAutoFit/>
          </a:bodyPr>
          <a:lstStyle/>
          <a:p>
            <a:r>
              <a:rPr lang="en-US" sz="1100" dirty="0"/>
              <a:t>Photo of Megan </a:t>
            </a:r>
            <a:r>
              <a:rPr lang="en-US" sz="1100" dirty="0" err="1"/>
              <a:t>Kendzior</a:t>
            </a:r>
            <a:r>
              <a:rPr lang="en-US" sz="1100" dirty="0"/>
              <a:t> by Jason </a:t>
            </a:r>
            <a:r>
              <a:rPr lang="en-US" sz="1100" dirty="0" err="1"/>
              <a:t>Goodfriend</a:t>
            </a:r>
            <a:endParaRPr lang="en-US" sz="1100" dirty="0"/>
          </a:p>
        </p:txBody>
      </p:sp>
      <p:sp>
        <p:nvSpPr>
          <p:cNvPr id="7" name="Slide Number Placeholder 6">
            <a:extLst>
              <a:ext uri="{FF2B5EF4-FFF2-40B4-BE49-F238E27FC236}">
                <a16:creationId xmlns:a16="http://schemas.microsoft.com/office/drawing/2014/main" id="{228402BA-F1B4-9D40-B820-EBD5F13301FA}"/>
              </a:ext>
            </a:extLst>
          </p:cNvPr>
          <p:cNvSpPr>
            <a:spLocks noGrp="1"/>
          </p:cNvSpPr>
          <p:nvPr>
            <p:ph type="sldNum" sz="quarter" idx="12"/>
          </p:nvPr>
        </p:nvSpPr>
        <p:spPr/>
        <p:txBody>
          <a:bodyPr/>
          <a:lstStyle/>
          <a:p>
            <a:fld id="{D57F1E4F-1CFF-5643-939E-02111984F565}" type="slidenum">
              <a:rPr lang="en-US" smtClean="0"/>
              <a:t>11</a:t>
            </a:fld>
            <a:endParaRPr lang="en-US" dirty="0"/>
          </a:p>
        </p:txBody>
      </p:sp>
    </p:spTree>
    <p:extLst>
      <p:ext uri="{BB962C8B-B14F-4D97-AF65-F5344CB8AC3E}">
        <p14:creationId xmlns:p14="http://schemas.microsoft.com/office/powerpoint/2010/main" val="9490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831173-B29F-7644-9DD7-2A56838D5880}"/>
              </a:ext>
            </a:extLst>
          </p:cNvPr>
          <p:cNvSpPr>
            <a:spLocks noGrp="1"/>
          </p:cNvSpPr>
          <p:nvPr>
            <p:ph type="title"/>
          </p:nvPr>
        </p:nvSpPr>
        <p:spPr>
          <a:xfrm>
            <a:off x="1606222" y="588802"/>
            <a:ext cx="8979553" cy="566738"/>
          </a:xfrm>
        </p:spPr>
        <p:txBody>
          <a:bodyPr>
            <a:noAutofit/>
          </a:bodyPr>
          <a:lstStyle/>
          <a:p>
            <a:pPr algn="ctr"/>
            <a:r>
              <a:rPr lang="en-US" sz="3600" b="1" dirty="0">
                <a:solidFill>
                  <a:schemeClr val="bg2">
                    <a:lumMod val="40000"/>
                    <a:lumOff val="60000"/>
                  </a:schemeClr>
                </a:solidFill>
              </a:rPr>
              <a:t>Pick a natural element to focus on!</a:t>
            </a:r>
          </a:p>
        </p:txBody>
      </p:sp>
      <p:sp>
        <p:nvSpPr>
          <p:cNvPr id="7" name="Text Placeholder 6">
            <a:extLst>
              <a:ext uri="{FF2B5EF4-FFF2-40B4-BE49-F238E27FC236}">
                <a16:creationId xmlns:a16="http://schemas.microsoft.com/office/drawing/2014/main" id="{619D9111-44F1-314A-8046-3DAC542345F0}"/>
              </a:ext>
            </a:extLst>
          </p:cNvPr>
          <p:cNvSpPr>
            <a:spLocks noGrp="1"/>
          </p:cNvSpPr>
          <p:nvPr>
            <p:ph type="body" sz="half" idx="2"/>
          </p:nvPr>
        </p:nvSpPr>
        <p:spPr>
          <a:xfrm>
            <a:off x="252919" y="1226796"/>
            <a:ext cx="6539767" cy="3304292"/>
          </a:xfrm>
        </p:spPr>
        <p:txBody>
          <a:bodyPr>
            <a:noAutofit/>
          </a:bodyPr>
          <a:lstStyle/>
          <a:p>
            <a:pPr marL="342900" indent="-342900" fontAlgn="base">
              <a:buFont typeface="Wingdings" pitchFamily="2" charset="2"/>
              <a:buChar char="Ø"/>
            </a:pPr>
            <a:r>
              <a:rPr lang="en-US" sz="2600" dirty="0">
                <a:latin typeface="+mn-lt"/>
              </a:rPr>
              <a:t>Move close to the natural being or object that you picked. Spend 3-5 minutes in silence next to it, just looking at it. </a:t>
            </a:r>
          </a:p>
          <a:p>
            <a:pPr marL="342900" indent="-342900" fontAlgn="base">
              <a:buFont typeface="Wingdings" pitchFamily="2" charset="2"/>
              <a:buChar char="Ø"/>
            </a:pPr>
            <a:r>
              <a:rPr lang="en-US" sz="2600" dirty="0">
                <a:latin typeface="+mn-lt"/>
              </a:rPr>
              <a:t>Move around it slowly, find a place to sit near or stand looking over it. Notice all of the nuances of the thing you’ve chosen.</a:t>
            </a:r>
          </a:p>
          <a:p>
            <a:pPr marL="342900" indent="-342900" fontAlgn="base">
              <a:buFont typeface="Wingdings" pitchFamily="2" charset="2"/>
              <a:buChar char="Ø"/>
            </a:pPr>
            <a:endParaRPr lang="en-US" sz="2400" dirty="0">
              <a:latin typeface="Arial" panose="020B0604020202020204" pitchFamily="34" charset="0"/>
            </a:endParaRPr>
          </a:p>
        </p:txBody>
      </p:sp>
      <p:pic>
        <p:nvPicPr>
          <p:cNvPr id="8" name="Picture Placeholder 7">
            <a:extLst>
              <a:ext uri="{FF2B5EF4-FFF2-40B4-BE49-F238E27FC236}">
                <a16:creationId xmlns:a16="http://schemas.microsoft.com/office/drawing/2014/main" id="{DC618A49-90BF-4847-8654-DDFEABDE4F22}"/>
              </a:ext>
            </a:extLst>
          </p:cNvPr>
          <p:cNvPicPr>
            <a:picLocks noGrp="1" noChangeAspect="1"/>
          </p:cNvPicPr>
          <p:nvPr>
            <p:ph type="pic" idx="1"/>
          </p:nvPr>
        </p:nvPicPr>
        <p:blipFill rotWithShape="1">
          <a:blip r:embed="rId2"/>
          <a:srcRect l="41806" t="12641" b="17845"/>
          <a:stretch/>
        </p:blipFill>
        <p:spPr>
          <a:xfrm>
            <a:off x="6792686" y="1307216"/>
            <a:ext cx="4766553" cy="3143452"/>
          </a:xfrm>
          <a:prstGeom prst="roundRect">
            <a:avLst>
              <a:gd name="adj" fmla="val 0"/>
            </a:avLst>
          </a:prstGeom>
        </p:spPr>
      </p:pic>
      <p:sp>
        <p:nvSpPr>
          <p:cNvPr id="9" name="TextBox 8">
            <a:extLst>
              <a:ext uri="{FF2B5EF4-FFF2-40B4-BE49-F238E27FC236}">
                <a16:creationId xmlns:a16="http://schemas.microsoft.com/office/drawing/2014/main" id="{92871D92-5B87-EA4D-8E54-49F87EE69FC8}"/>
              </a:ext>
            </a:extLst>
          </p:cNvPr>
          <p:cNvSpPr txBox="1"/>
          <p:nvPr/>
        </p:nvSpPr>
        <p:spPr>
          <a:xfrm>
            <a:off x="252919" y="4699264"/>
            <a:ext cx="11614826" cy="1969770"/>
          </a:xfrm>
          <a:prstGeom prst="rect">
            <a:avLst/>
          </a:prstGeom>
          <a:noFill/>
        </p:spPr>
        <p:txBody>
          <a:bodyPr wrap="square" rtlCol="0">
            <a:spAutoFit/>
          </a:bodyPr>
          <a:lstStyle/>
          <a:p>
            <a:pPr marL="285750" indent="-285750">
              <a:buFont typeface="Wingdings" pitchFamily="2" charset="2"/>
              <a:buChar char="Ø"/>
            </a:pPr>
            <a:r>
              <a:rPr lang="en-US" sz="2600" dirty="0">
                <a:solidFill>
                  <a:schemeClr val="bg2">
                    <a:lumMod val="60000"/>
                    <a:lumOff val="40000"/>
                  </a:schemeClr>
                </a:solidFill>
              </a:rPr>
              <a:t> </a:t>
            </a:r>
            <a:r>
              <a:rPr lang="en-US" sz="2600" dirty="0"/>
              <a:t>Use your senses – Is anything moving? What sounds and colors are present? Notice the saturation of the colors. What shapes are present in the object? Is there a smell? What memories or ideas does this object bring up? </a:t>
            </a:r>
          </a:p>
          <a:p>
            <a:endParaRPr lang="en-US" dirty="0"/>
          </a:p>
        </p:txBody>
      </p:sp>
      <p:sp>
        <p:nvSpPr>
          <p:cNvPr id="10" name="TextBox 9">
            <a:extLst>
              <a:ext uri="{FF2B5EF4-FFF2-40B4-BE49-F238E27FC236}">
                <a16:creationId xmlns:a16="http://schemas.microsoft.com/office/drawing/2014/main" id="{98FBB56E-0433-EE45-972F-FF62C5377545}"/>
              </a:ext>
            </a:extLst>
          </p:cNvPr>
          <p:cNvSpPr txBox="1"/>
          <p:nvPr/>
        </p:nvSpPr>
        <p:spPr>
          <a:xfrm>
            <a:off x="8484681" y="4450668"/>
            <a:ext cx="3454400" cy="248596"/>
          </a:xfrm>
          <a:prstGeom prst="rect">
            <a:avLst/>
          </a:prstGeom>
          <a:noFill/>
        </p:spPr>
        <p:txBody>
          <a:bodyPr wrap="square" rtlCol="0">
            <a:spAutoFit/>
          </a:bodyPr>
          <a:lstStyle/>
          <a:p>
            <a:r>
              <a:rPr lang="en-US" sz="1000" dirty="0"/>
              <a:t>Photo of Megan </a:t>
            </a:r>
            <a:r>
              <a:rPr lang="en-US" sz="1000" dirty="0" err="1"/>
              <a:t>Kendzior</a:t>
            </a:r>
            <a:r>
              <a:rPr lang="en-US" sz="1000" dirty="0"/>
              <a:t> by Jason </a:t>
            </a:r>
            <a:r>
              <a:rPr lang="en-US" sz="1000" dirty="0" err="1"/>
              <a:t>Goodfriend</a:t>
            </a:r>
            <a:endParaRPr lang="en-US" sz="1000" dirty="0"/>
          </a:p>
        </p:txBody>
      </p:sp>
      <p:sp>
        <p:nvSpPr>
          <p:cNvPr id="2" name="Slide Number Placeholder 1">
            <a:extLst>
              <a:ext uri="{FF2B5EF4-FFF2-40B4-BE49-F238E27FC236}">
                <a16:creationId xmlns:a16="http://schemas.microsoft.com/office/drawing/2014/main" id="{606207D7-53FC-8D49-B7EF-357B80DB4BAF}"/>
              </a:ext>
            </a:extLst>
          </p:cNvPr>
          <p:cNvSpPr>
            <a:spLocks noGrp="1"/>
          </p:cNvSpPr>
          <p:nvPr>
            <p:ph type="sldNum" sz="quarter" idx="12"/>
          </p:nvPr>
        </p:nvSpPr>
        <p:spPr/>
        <p:txBody>
          <a:bodyPr/>
          <a:lstStyle/>
          <a:p>
            <a:fld id="{D57F1E4F-1CFF-5643-939E-02111984F565}" type="slidenum">
              <a:rPr lang="en-US" smtClean="0"/>
              <a:t>12</a:t>
            </a:fld>
            <a:endParaRPr lang="en-US" dirty="0"/>
          </a:p>
        </p:txBody>
      </p:sp>
    </p:spTree>
    <p:extLst>
      <p:ext uri="{BB962C8B-B14F-4D97-AF65-F5344CB8AC3E}">
        <p14:creationId xmlns:p14="http://schemas.microsoft.com/office/powerpoint/2010/main" val="1962014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754403-8643-C642-9200-7CB6CD0CACCA}"/>
              </a:ext>
            </a:extLst>
          </p:cNvPr>
          <p:cNvSpPr/>
          <p:nvPr/>
        </p:nvSpPr>
        <p:spPr>
          <a:xfrm>
            <a:off x="483798" y="1305901"/>
            <a:ext cx="4903989" cy="6155531"/>
          </a:xfrm>
          <a:prstGeom prst="rect">
            <a:avLst/>
          </a:prstGeom>
        </p:spPr>
        <p:txBody>
          <a:bodyPr wrap="square">
            <a:spAutoFit/>
          </a:bodyPr>
          <a:lstStyle/>
          <a:p>
            <a:pPr marL="342900" indent="-342900" fontAlgn="base">
              <a:buFont typeface="Wingdings" pitchFamily="2" charset="2"/>
              <a:buChar char="Ø"/>
            </a:pPr>
            <a:r>
              <a:rPr lang="en-US" sz="2600" dirty="0"/>
              <a:t>Reflect on what you see. Try to let the words or drawings flow out of you without judgement. </a:t>
            </a:r>
          </a:p>
          <a:p>
            <a:pPr marL="342900" indent="-342900" fontAlgn="base">
              <a:buFont typeface="Wingdings" pitchFamily="2" charset="2"/>
              <a:buChar char="Ø"/>
            </a:pPr>
            <a:r>
              <a:rPr lang="en-US" sz="2600" dirty="0"/>
              <a:t>Over the course of 3-5 minutes, notate how you felt during the observation period. </a:t>
            </a:r>
          </a:p>
          <a:p>
            <a:pPr marL="342900" indent="-342900" fontAlgn="base">
              <a:buFont typeface="Wingdings" pitchFamily="2" charset="2"/>
              <a:buChar char="Ø"/>
            </a:pPr>
            <a:r>
              <a:rPr lang="en-US" sz="2600" dirty="0"/>
              <a:t>What thoughts came up? What can you remember feeling? Jot it all down or draw a picture of your feelings. </a:t>
            </a:r>
            <a:br>
              <a:rPr lang="en-US" sz="2800" dirty="0"/>
            </a:br>
            <a:br>
              <a:rPr lang="en-US" sz="2800" dirty="0">
                <a:solidFill>
                  <a:schemeClr val="bg2">
                    <a:lumMod val="40000"/>
                    <a:lumOff val="60000"/>
                  </a:schemeClr>
                </a:solidFill>
              </a:rPr>
            </a:br>
            <a:endParaRPr lang="en-US" sz="2800" dirty="0">
              <a:solidFill>
                <a:schemeClr val="bg2">
                  <a:lumMod val="40000"/>
                  <a:lumOff val="60000"/>
                </a:schemeClr>
              </a:solidFill>
            </a:endParaRPr>
          </a:p>
        </p:txBody>
      </p:sp>
      <p:pic>
        <p:nvPicPr>
          <p:cNvPr id="6" name="Picture 5">
            <a:extLst>
              <a:ext uri="{FF2B5EF4-FFF2-40B4-BE49-F238E27FC236}">
                <a16:creationId xmlns:a16="http://schemas.microsoft.com/office/drawing/2014/main" id="{DCCB6641-79E9-D94A-8E4D-F571DA0E37E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226719" y="1613647"/>
            <a:ext cx="6481483" cy="4320988"/>
          </a:xfrm>
          <a:prstGeom prst="rect">
            <a:avLst/>
          </a:prstGeom>
        </p:spPr>
      </p:pic>
      <p:sp>
        <p:nvSpPr>
          <p:cNvPr id="7" name="Rectangle 6">
            <a:extLst>
              <a:ext uri="{FF2B5EF4-FFF2-40B4-BE49-F238E27FC236}">
                <a16:creationId xmlns:a16="http://schemas.microsoft.com/office/drawing/2014/main" id="{34067371-519C-EE44-89AF-1084E067F2B2}"/>
              </a:ext>
            </a:extLst>
          </p:cNvPr>
          <p:cNvSpPr/>
          <p:nvPr/>
        </p:nvSpPr>
        <p:spPr>
          <a:xfrm>
            <a:off x="678995" y="336841"/>
            <a:ext cx="9720065" cy="646331"/>
          </a:xfrm>
          <a:prstGeom prst="rect">
            <a:avLst/>
          </a:prstGeom>
        </p:spPr>
        <p:txBody>
          <a:bodyPr wrap="square">
            <a:spAutoFit/>
          </a:bodyPr>
          <a:lstStyle/>
          <a:p>
            <a:r>
              <a:rPr lang="en-US" sz="3600" b="1" dirty="0">
                <a:solidFill>
                  <a:schemeClr val="bg2">
                    <a:lumMod val="40000"/>
                    <a:lumOff val="60000"/>
                  </a:schemeClr>
                </a:solidFill>
                <a:latin typeface="Arial" panose="020B0604020202020204" pitchFamily="34" charset="0"/>
              </a:rPr>
              <a:t>Write or draw about what you experienced. </a:t>
            </a:r>
            <a:endParaRPr lang="en-US" sz="3600" b="1" dirty="0">
              <a:solidFill>
                <a:schemeClr val="bg2">
                  <a:lumMod val="40000"/>
                  <a:lumOff val="60000"/>
                </a:schemeClr>
              </a:solidFill>
            </a:endParaRPr>
          </a:p>
        </p:txBody>
      </p:sp>
      <p:sp>
        <p:nvSpPr>
          <p:cNvPr id="2" name="Slide Number Placeholder 1">
            <a:extLst>
              <a:ext uri="{FF2B5EF4-FFF2-40B4-BE49-F238E27FC236}">
                <a16:creationId xmlns:a16="http://schemas.microsoft.com/office/drawing/2014/main" id="{2AAF14E8-89E5-294E-A479-1E10A4E36A40}"/>
              </a:ext>
            </a:extLst>
          </p:cNvPr>
          <p:cNvSpPr>
            <a:spLocks noGrp="1"/>
          </p:cNvSpPr>
          <p:nvPr>
            <p:ph type="sldNum" sz="quarter" idx="12"/>
          </p:nvPr>
        </p:nvSpPr>
        <p:spPr/>
        <p:txBody>
          <a:bodyPr/>
          <a:lstStyle/>
          <a:p>
            <a:fld id="{D57F1E4F-1CFF-5643-939E-02111984F565}" type="slidenum">
              <a:rPr lang="en-US" smtClean="0"/>
              <a:t>13</a:t>
            </a:fld>
            <a:endParaRPr lang="en-US" dirty="0"/>
          </a:p>
        </p:txBody>
      </p:sp>
    </p:spTree>
    <p:extLst>
      <p:ext uri="{BB962C8B-B14F-4D97-AF65-F5344CB8AC3E}">
        <p14:creationId xmlns:p14="http://schemas.microsoft.com/office/powerpoint/2010/main" val="4256899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25F78F5-0091-A843-9F25-2CB054642FC1}"/>
              </a:ext>
            </a:extLst>
          </p:cNvPr>
          <p:cNvPicPr>
            <a:picLocks noGrp="1" noChangeAspect="1"/>
          </p:cNvPicPr>
          <p:nvPr>
            <p:ph type="pic" idx="1"/>
          </p:nvPr>
        </p:nvPicPr>
        <p:blipFill rotWithShape="1">
          <a:blip r:embed="rId2"/>
          <a:srcRect t="6805" b="6805"/>
          <a:stretch/>
        </p:blipFill>
        <p:spPr>
          <a:xfrm>
            <a:off x="394446" y="929972"/>
            <a:ext cx="7702174" cy="2784005"/>
          </a:xfrm>
        </p:spPr>
      </p:pic>
      <p:sp>
        <p:nvSpPr>
          <p:cNvPr id="11" name="Text Placeholder 10">
            <a:extLst>
              <a:ext uri="{FF2B5EF4-FFF2-40B4-BE49-F238E27FC236}">
                <a16:creationId xmlns:a16="http://schemas.microsoft.com/office/drawing/2014/main" id="{1435DBF1-0A51-7B45-A565-B7B81C1B8DAC}"/>
              </a:ext>
            </a:extLst>
          </p:cNvPr>
          <p:cNvSpPr>
            <a:spLocks noGrp="1"/>
          </p:cNvSpPr>
          <p:nvPr>
            <p:ph type="body" sz="half" idx="2"/>
          </p:nvPr>
        </p:nvSpPr>
        <p:spPr>
          <a:xfrm>
            <a:off x="394447" y="4105834"/>
            <a:ext cx="11295530" cy="2474259"/>
          </a:xfrm>
        </p:spPr>
        <p:txBody>
          <a:bodyPr>
            <a:noAutofit/>
          </a:bodyPr>
          <a:lstStyle/>
          <a:p>
            <a:pPr marL="457200" indent="-457200" fontAlgn="base">
              <a:buFont typeface="Wingdings" pitchFamily="2" charset="2"/>
              <a:buChar char="Ø"/>
            </a:pPr>
            <a:r>
              <a:rPr lang="en-US" sz="2800" dirty="0">
                <a:latin typeface="+mn-lt"/>
              </a:rPr>
              <a:t>Put your paper aside and begin to move. Dance for 3-5 minutes. Allow the shape, size, color, feeling, and motion of the object to effect how you move. Try moving big, moving small, close to the ground, far away from the object. </a:t>
            </a:r>
          </a:p>
          <a:p>
            <a:pPr marL="457200" indent="-457200" fontAlgn="base">
              <a:buFont typeface="Wingdings" pitchFamily="2" charset="2"/>
              <a:buChar char="Ø"/>
            </a:pPr>
            <a:r>
              <a:rPr lang="en-US" sz="2800" dirty="0">
                <a:latin typeface="+mn-lt"/>
              </a:rPr>
              <a:t>Create a dance that reflects that object you chose. </a:t>
            </a:r>
          </a:p>
        </p:txBody>
      </p:sp>
      <p:sp>
        <p:nvSpPr>
          <p:cNvPr id="2" name="Rectangle 1">
            <a:extLst>
              <a:ext uri="{FF2B5EF4-FFF2-40B4-BE49-F238E27FC236}">
                <a16:creationId xmlns:a16="http://schemas.microsoft.com/office/drawing/2014/main" id="{451E5BDE-0463-A849-B6BC-03B63375BFEE}"/>
              </a:ext>
            </a:extLst>
          </p:cNvPr>
          <p:cNvSpPr/>
          <p:nvPr/>
        </p:nvSpPr>
        <p:spPr>
          <a:xfrm>
            <a:off x="4696330" y="3713977"/>
            <a:ext cx="3400290" cy="261610"/>
          </a:xfrm>
          <a:prstGeom prst="rect">
            <a:avLst/>
          </a:prstGeom>
        </p:spPr>
        <p:txBody>
          <a:bodyPr wrap="none">
            <a:spAutoFit/>
          </a:bodyPr>
          <a:lstStyle/>
          <a:p>
            <a:r>
              <a:rPr lang="en-US" sz="1100" dirty="0"/>
              <a:t>Photo of Megan </a:t>
            </a:r>
            <a:r>
              <a:rPr lang="en-US" sz="1100" dirty="0" err="1"/>
              <a:t>Kendzior</a:t>
            </a:r>
            <a:r>
              <a:rPr lang="en-US" sz="1100" dirty="0"/>
              <a:t> by Jason </a:t>
            </a:r>
            <a:r>
              <a:rPr lang="en-US" sz="1100" dirty="0" err="1"/>
              <a:t>Goodfriend</a:t>
            </a:r>
            <a:endParaRPr lang="en-US" sz="1100" dirty="0"/>
          </a:p>
        </p:txBody>
      </p:sp>
      <p:sp>
        <p:nvSpPr>
          <p:cNvPr id="3" name="TextBox 2">
            <a:extLst>
              <a:ext uri="{FF2B5EF4-FFF2-40B4-BE49-F238E27FC236}">
                <a16:creationId xmlns:a16="http://schemas.microsoft.com/office/drawing/2014/main" id="{5F50524F-AA85-8C46-BF96-16B7762293E6}"/>
              </a:ext>
            </a:extLst>
          </p:cNvPr>
          <p:cNvSpPr txBox="1"/>
          <p:nvPr/>
        </p:nvSpPr>
        <p:spPr>
          <a:xfrm>
            <a:off x="8337178" y="1260145"/>
            <a:ext cx="2312893" cy="2123658"/>
          </a:xfrm>
          <a:prstGeom prst="rect">
            <a:avLst/>
          </a:prstGeom>
          <a:noFill/>
        </p:spPr>
        <p:txBody>
          <a:bodyPr wrap="square" rtlCol="0">
            <a:spAutoFit/>
          </a:bodyPr>
          <a:lstStyle/>
          <a:p>
            <a:pPr algn="ctr"/>
            <a:r>
              <a:rPr lang="en-US" sz="4400" b="1" dirty="0">
                <a:solidFill>
                  <a:schemeClr val="bg2">
                    <a:lumMod val="40000"/>
                    <a:lumOff val="60000"/>
                  </a:schemeClr>
                </a:solidFill>
              </a:rPr>
              <a:t>Time </a:t>
            </a:r>
          </a:p>
          <a:p>
            <a:pPr algn="ctr"/>
            <a:r>
              <a:rPr lang="en-US" sz="4400" b="1" dirty="0">
                <a:solidFill>
                  <a:schemeClr val="bg2">
                    <a:lumMod val="40000"/>
                    <a:lumOff val="60000"/>
                  </a:schemeClr>
                </a:solidFill>
              </a:rPr>
              <a:t>to </a:t>
            </a:r>
          </a:p>
          <a:p>
            <a:pPr algn="ctr"/>
            <a:r>
              <a:rPr lang="en-US" sz="4400" b="1" dirty="0">
                <a:solidFill>
                  <a:schemeClr val="bg2">
                    <a:lumMod val="40000"/>
                    <a:lumOff val="60000"/>
                  </a:schemeClr>
                </a:solidFill>
              </a:rPr>
              <a:t>Dance!</a:t>
            </a:r>
          </a:p>
        </p:txBody>
      </p:sp>
      <p:sp>
        <p:nvSpPr>
          <p:cNvPr id="4" name="Slide Number Placeholder 3">
            <a:extLst>
              <a:ext uri="{FF2B5EF4-FFF2-40B4-BE49-F238E27FC236}">
                <a16:creationId xmlns:a16="http://schemas.microsoft.com/office/drawing/2014/main" id="{23CEA442-25F7-874A-A084-9E9F8FF27F94}"/>
              </a:ext>
            </a:extLst>
          </p:cNvPr>
          <p:cNvSpPr>
            <a:spLocks noGrp="1"/>
          </p:cNvSpPr>
          <p:nvPr>
            <p:ph type="sldNum" sz="quarter" idx="12"/>
          </p:nvPr>
        </p:nvSpPr>
        <p:spPr/>
        <p:txBody>
          <a:bodyPr/>
          <a:lstStyle/>
          <a:p>
            <a:fld id="{D57F1E4F-1CFF-5643-939E-02111984F565}" type="slidenum">
              <a:rPr lang="en-US" smtClean="0"/>
              <a:t>14</a:t>
            </a:fld>
            <a:endParaRPr lang="en-US" dirty="0"/>
          </a:p>
        </p:txBody>
      </p:sp>
    </p:spTree>
    <p:extLst>
      <p:ext uri="{BB962C8B-B14F-4D97-AF65-F5344CB8AC3E}">
        <p14:creationId xmlns:p14="http://schemas.microsoft.com/office/powerpoint/2010/main" val="946158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EE9A6-26AF-D643-A6B7-E2861E1020E5}"/>
              </a:ext>
            </a:extLst>
          </p:cNvPr>
          <p:cNvSpPr>
            <a:spLocks noGrp="1"/>
          </p:cNvSpPr>
          <p:nvPr>
            <p:ph type="title"/>
          </p:nvPr>
        </p:nvSpPr>
        <p:spPr>
          <a:xfrm>
            <a:off x="891702" y="329929"/>
            <a:ext cx="10408595" cy="5847946"/>
          </a:xfrm>
        </p:spPr>
        <p:txBody>
          <a:bodyPr/>
          <a:lstStyle/>
          <a:p>
            <a:pPr algn="ctr"/>
            <a:r>
              <a:rPr lang="en-US" b="1" dirty="0">
                <a:solidFill>
                  <a:schemeClr val="bg2">
                    <a:lumMod val="60000"/>
                    <a:lumOff val="40000"/>
                  </a:schemeClr>
                </a:solidFill>
              </a:rPr>
              <a:t>So how did it go? </a:t>
            </a:r>
            <a:r>
              <a:rPr lang="en-US" sz="800" b="1" dirty="0">
                <a:solidFill>
                  <a:schemeClr val="bg2">
                    <a:lumMod val="60000"/>
                    <a:lumOff val="40000"/>
                  </a:schemeClr>
                </a:solidFill>
              </a:rPr>
              <a:t> </a:t>
            </a:r>
            <a:br>
              <a:rPr lang="en-US" sz="3200" b="1" dirty="0">
                <a:solidFill>
                  <a:schemeClr val="bg2">
                    <a:lumMod val="60000"/>
                    <a:lumOff val="40000"/>
                  </a:schemeClr>
                </a:solidFill>
              </a:rPr>
            </a:br>
            <a:br>
              <a:rPr lang="en-US" sz="2800" b="1" dirty="0">
                <a:solidFill>
                  <a:schemeClr val="bg2">
                    <a:lumMod val="60000"/>
                    <a:lumOff val="40000"/>
                  </a:schemeClr>
                </a:solidFill>
              </a:rPr>
            </a:br>
            <a:r>
              <a:rPr lang="en-US" sz="2800" dirty="0"/>
              <a:t>Take a </a:t>
            </a:r>
            <a:r>
              <a:rPr lang="en-US" sz="2800" b="1" dirty="0"/>
              <a:t>few minutes to reflect </a:t>
            </a:r>
            <a:r>
              <a:rPr lang="en-US" sz="2800" dirty="0"/>
              <a:t>on what you learned in this experience of dancing outside. </a:t>
            </a:r>
            <a:br>
              <a:rPr lang="en-US" sz="2800" dirty="0"/>
            </a:br>
            <a:r>
              <a:rPr lang="en-US" sz="2800" dirty="0"/>
              <a:t> </a:t>
            </a:r>
            <a:br>
              <a:rPr lang="en-US" sz="2800" dirty="0"/>
            </a:br>
            <a:r>
              <a:rPr lang="en-US" sz="2800" dirty="0"/>
              <a:t>Remember the </a:t>
            </a:r>
            <a:r>
              <a:rPr lang="en-US" sz="2800" b="1" dirty="0"/>
              <a:t>keywords</a:t>
            </a:r>
            <a:r>
              <a:rPr lang="en-US" sz="2800" dirty="0"/>
              <a:t> at the beginning of this lesson and think about what you learned about </a:t>
            </a:r>
            <a:r>
              <a:rPr lang="en-US" sz="2800" i="1" dirty="0"/>
              <a:t>dance, improvisation and choreography</a:t>
            </a:r>
            <a:r>
              <a:rPr lang="en-US" sz="2800" dirty="0"/>
              <a:t>. </a:t>
            </a:r>
            <a:br>
              <a:rPr lang="en-US" sz="2800" dirty="0"/>
            </a:br>
            <a:r>
              <a:rPr lang="en-US" sz="2800" dirty="0"/>
              <a:t> </a:t>
            </a:r>
            <a:br>
              <a:rPr lang="en-US" sz="2800" b="1" dirty="0"/>
            </a:br>
            <a:r>
              <a:rPr lang="en-US" sz="2800" b="1" dirty="0"/>
              <a:t>How did you use your senses to interpret the natural environment around you through creative movement? </a:t>
            </a:r>
            <a:br>
              <a:rPr lang="en-US" sz="2800" b="1" dirty="0"/>
            </a:br>
            <a:br>
              <a:rPr lang="en-US" sz="2800" dirty="0"/>
            </a:br>
            <a:r>
              <a:rPr lang="en-US" sz="2800" dirty="0"/>
              <a:t>Share your thoughts with a loved one or classmate. </a:t>
            </a:r>
          </a:p>
        </p:txBody>
      </p:sp>
      <p:sp>
        <p:nvSpPr>
          <p:cNvPr id="3" name="Slide Number Placeholder 2">
            <a:extLst>
              <a:ext uri="{FF2B5EF4-FFF2-40B4-BE49-F238E27FC236}">
                <a16:creationId xmlns:a16="http://schemas.microsoft.com/office/drawing/2014/main" id="{FD1C5CD4-177C-3343-9E5F-FBEA2410B5D4}"/>
              </a:ext>
            </a:extLst>
          </p:cNvPr>
          <p:cNvSpPr>
            <a:spLocks noGrp="1"/>
          </p:cNvSpPr>
          <p:nvPr>
            <p:ph type="sldNum" sz="quarter" idx="12"/>
          </p:nvPr>
        </p:nvSpPr>
        <p:spPr/>
        <p:txBody>
          <a:bodyPr/>
          <a:lstStyle/>
          <a:p>
            <a:fld id="{D57F1E4F-1CFF-5643-939E-02111984F565}" type="slidenum">
              <a:rPr lang="en-US" smtClean="0"/>
              <a:t>15</a:t>
            </a:fld>
            <a:endParaRPr lang="en-US" dirty="0"/>
          </a:p>
        </p:txBody>
      </p:sp>
    </p:spTree>
    <p:extLst>
      <p:ext uri="{BB962C8B-B14F-4D97-AF65-F5344CB8AC3E}">
        <p14:creationId xmlns:p14="http://schemas.microsoft.com/office/powerpoint/2010/main" val="2106275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CEA12-E321-FD4F-9848-FC2B134F5A78}"/>
              </a:ext>
            </a:extLst>
          </p:cNvPr>
          <p:cNvSpPr>
            <a:spLocks noGrp="1"/>
          </p:cNvSpPr>
          <p:nvPr>
            <p:ph type="title"/>
          </p:nvPr>
        </p:nvSpPr>
        <p:spPr>
          <a:xfrm>
            <a:off x="502022" y="1387611"/>
            <a:ext cx="5253319" cy="5118200"/>
          </a:xfrm>
        </p:spPr>
        <p:txBody>
          <a:bodyPr>
            <a:noAutofit/>
          </a:bodyPr>
          <a:lstStyle/>
          <a:p>
            <a:pPr algn="ctr"/>
            <a:r>
              <a:rPr lang="en-US" sz="3200" dirty="0"/>
              <a:t>I hope you had fun dancing outside and finding inspiration in your natural surroundings! </a:t>
            </a:r>
            <a:br>
              <a:rPr lang="en-US" sz="3200" dirty="0"/>
            </a:br>
            <a:br>
              <a:rPr lang="en-US" sz="3200" dirty="0"/>
            </a:br>
            <a:r>
              <a:rPr lang="en-US" sz="3200" dirty="0"/>
              <a:t>Now you can take these dance skills and use them whenever you want.  Stay safe and enjoy getting outside!</a:t>
            </a:r>
          </a:p>
        </p:txBody>
      </p:sp>
      <p:sp>
        <p:nvSpPr>
          <p:cNvPr id="4" name="Text Placeholder 3">
            <a:extLst>
              <a:ext uri="{FF2B5EF4-FFF2-40B4-BE49-F238E27FC236}">
                <a16:creationId xmlns:a16="http://schemas.microsoft.com/office/drawing/2014/main" id="{5DD54C33-21A7-3740-8CE5-0645220F9DF4}"/>
              </a:ext>
            </a:extLst>
          </p:cNvPr>
          <p:cNvSpPr>
            <a:spLocks noGrp="1"/>
          </p:cNvSpPr>
          <p:nvPr>
            <p:ph type="body" sz="half" idx="2"/>
          </p:nvPr>
        </p:nvSpPr>
        <p:spPr>
          <a:xfrm>
            <a:off x="1416805" y="576237"/>
            <a:ext cx="8677071" cy="811374"/>
          </a:xfrm>
        </p:spPr>
        <p:txBody>
          <a:bodyPr>
            <a:noAutofit/>
          </a:bodyPr>
          <a:lstStyle/>
          <a:p>
            <a:r>
              <a:rPr lang="en-US" sz="4400" b="1" dirty="0">
                <a:solidFill>
                  <a:schemeClr val="bg2">
                    <a:lumMod val="40000"/>
                    <a:lumOff val="60000"/>
                  </a:schemeClr>
                </a:solidFill>
              </a:rPr>
              <a:t>Thank you for dancing with me! </a:t>
            </a:r>
          </a:p>
        </p:txBody>
      </p:sp>
      <p:pic>
        <p:nvPicPr>
          <p:cNvPr id="6" name="Picture 5">
            <a:extLst>
              <a:ext uri="{FF2B5EF4-FFF2-40B4-BE49-F238E27FC236}">
                <a16:creationId xmlns:a16="http://schemas.microsoft.com/office/drawing/2014/main" id="{3157D84A-BE0C-F748-9DE4-FEAD3E8F8D8D}"/>
              </a:ext>
            </a:extLst>
          </p:cNvPr>
          <p:cNvPicPr>
            <a:picLocks noChangeAspect="1"/>
          </p:cNvPicPr>
          <p:nvPr/>
        </p:nvPicPr>
        <p:blipFill>
          <a:blip r:embed="rId2"/>
          <a:stretch>
            <a:fillRect/>
          </a:stretch>
        </p:blipFill>
        <p:spPr>
          <a:xfrm>
            <a:off x="5755341" y="1922929"/>
            <a:ext cx="5414682" cy="4047565"/>
          </a:xfrm>
          <a:prstGeom prst="rect">
            <a:avLst/>
          </a:prstGeom>
        </p:spPr>
      </p:pic>
      <p:sp>
        <p:nvSpPr>
          <p:cNvPr id="3" name="Slide Number Placeholder 2">
            <a:extLst>
              <a:ext uri="{FF2B5EF4-FFF2-40B4-BE49-F238E27FC236}">
                <a16:creationId xmlns:a16="http://schemas.microsoft.com/office/drawing/2014/main" id="{2782858B-B1EE-B047-B0B2-77CA5B3C724A}"/>
              </a:ext>
            </a:extLst>
          </p:cNvPr>
          <p:cNvSpPr>
            <a:spLocks noGrp="1"/>
          </p:cNvSpPr>
          <p:nvPr>
            <p:ph type="sldNum" sz="quarter" idx="12"/>
          </p:nvPr>
        </p:nvSpPr>
        <p:spPr/>
        <p:txBody>
          <a:bodyPr/>
          <a:lstStyle/>
          <a:p>
            <a:fld id="{D57F1E4F-1CFF-5643-939E-02111984F565}" type="slidenum">
              <a:rPr lang="en-US" smtClean="0"/>
              <a:t>16</a:t>
            </a:fld>
            <a:endParaRPr lang="en-US" dirty="0"/>
          </a:p>
        </p:txBody>
      </p:sp>
      <p:sp>
        <p:nvSpPr>
          <p:cNvPr id="5" name="Rectangle 4">
            <a:extLst>
              <a:ext uri="{FF2B5EF4-FFF2-40B4-BE49-F238E27FC236}">
                <a16:creationId xmlns:a16="http://schemas.microsoft.com/office/drawing/2014/main" id="{008C74F3-6F49-934A-9B0D-06B84E306946}"/>
              </a:ext>
            </a:extLst>
          </p:cNvPr>
          <p:cNvSpPr/>
          <p:nvPr/>
        </p:nvSpPr>
        <p:spPr>
          <a:xfrm>
            <a:off x="7584141" y="5961153"/>
            <a:ext cx="3765177" cy="276999"/>
          </a:xfrm>
          <a:prstGeom prst="rect">
            <a:avLst/>
          </a:prstGeom>
        </p:spPr>
        <p:txBody>
          <a:bodyPr wrap="square">
            <a:spAutoFit/>
          </a:bodyPr>
          <a:lstStyle/>
          <a:p>
            <a:r>
              <a:rPr lang="en-US" sz="1200" dirty="0"/>
              <a:t> Photo of Megan </a:t>
            </a:r>
            <a:r>
              <a:rPr lang="en-US" sz="1200" dirty="0" err="1"/>
              <a:t>Kendzior</a:t>
            </a:r>
            <a:r>
              <a:rPr lang="en-US" sz="1200" dirty="0"/>
              <a:t> by Jason </a:t>
            </a:r>
            <a:r>
              <a:rPr lang="en-US" sz="1200" dirty="0" err="1"/>
              <a:t>Goodfriend</a:t>
            </a:r>
            <a:endParaRPr lang="en-US" sz="1200" dirty="0"/>
          </a:p>
        </p:txBody>
      </p:sp>
    </p:spTree>
    <p:extLst>
      <p:ext uri="{BB962C8B-B14F-4D97-AF65-F5344CB8AC3E}">
        <p14:creationId xmlns:p14="http://schemas.microsoft.com/office/powerpoint/2010/main" val="1124373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1C3C-96FB-3348-A228-AA3822DDA30C}"/>
              </a:ext>
            </a:extLst>
          </p:cNvPr>
          <p:cNvSpPr>
            <a:spLocks noGrp="1"/>
          </p:cNvSpPr>
          <p:nvPr>
            <p:ph type="title"/>
          </p:nvPr>
        </p:nvSpPr>
        <p:spPr>
          <a:xfrm>
            <a:off x="652101" y="1491809"/>
            <a:ext cx="10865448" cy="4947902"/>
          </a:xfrm>
        </p:spPr>
        <p:txBody>
          <a:bodyPr/>
          <a:lstStyle/>
          <a:p>
            <a:pPr algn="ctr"/>
            <a:r>
              <a:rPr lang="en-US" sz="3200" dirty="0"/>
              <a:t>There is a beautiful power inside each and every one of us to dance inspired by the world that we live in, and to create movements based on feelings, images, stories and experiences that are unique to us.</a:t>
            </a:r>
            <a:br>
              <a:rPr lang="en-US" sz="3200" i="1" dirty="0"/>
            </a:br>
            <a:br>
              <a:rPr lang="en-US" sz="3200" i="1" dirty="0"/>
            </a:br>
            <a:r>
              <a:rPr lang="en-US" sz="4400" b="1" i="1" dirty="0">
                <a:solidFill>
                  <a:schemeClr val="bg2">
                    <a:lumMod val="60000"/>
                    <a:lumOff val="40000"/>
                  </a:schemeClr>
                </a:solidFill>
              </a:rPr>
              <a:t>Let’s have fun, move our bodies, and use our senses to pay attention to the natural world around us!</a:t>
            </a:r>
          </a:p>
        </p:txBody>
      </p:sp>
      <p:sp>
        <p:nvSpPr>
          <p:cNvPr id="3" name="Slide Number Placeholder 2">
            <a:extLst>
              <a:ext uri="{FF2B5EF4-FFF2-40B4-BE49-F238E27FC236}">
                <a16:creationId xmlns:a16="http://schemas.microsoft.com/office/drawing/2014/main" id="{0022ACA1-C14A-6345-8374-1261EAA648FD}"/>
              </a:ext>
            </a:extLst>
          </p:cNvPr>
          <p:cNvSpPr>
            <a:spLocks noGrp="1"/>
          </p:cNvSpPr>
          <p:nvPr>
            <p:ph type="sldNum" sz="quarter" idx="12"/>
          </p:nvPr>
        </p:nvSpPr>
        <p:spPr/>
        <p:txBody>
          <a:bodyPr/>
          <a:lstStyle/>
          <a:p>
            <a:fld id="{D57F1E4F-1CFF-5643-939E-02111984F565}" type="slidenum">
              <a:rPr lang="en-US" smtClean="0"/>
              <a:t>2</a:t>
            </a:fld>
            <a:endParaRPr lang="en-US" dirty="0"/>
          </a:p>
        </p:txBody>
      </p:sp>
    </p:spTree>
    <p:extLst>
      <p:ext uri="{BB962C8B-B14F-4D97-AF65-F5344CB8AC3E}">
        <p14:creationId xmlns:p14="http://schemas.microsoft.com/office/powerpoint/2010/main" val="744716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2ADB9-397E-5C45-B150-440EE5C60513}"/>
              </a:ext>
            </a:extLst>
          </p:cNvPr>
          <p:cNvSpPr>
            <a:spLocks noGrp="1"/>
          </p:cNvSpPr>
          <p:nvPr>
            <p:ph type="title"/>
          </p:nvPr>
        </p:nvSpPr>
        <p:spPr>
          <a:xfrm>
            <a:off x="1009101" y="1082910"/>
            <a:ext cx="9054354" cy="861420"/>
          </a:xfrm>
        </p:spPr>
        <p:txBody>
          <a:bodyPr/>
          <a:lstStyle/>
          <a:p>
            <a:br>
              <a:rPr lang="en-US" dirty="0"/>
            </a:br>
            <a:br>
              <a:rPr lang="en-US" dirty="0"/>
            </a:br>
            <a:br>
              <a:rPr lang="en-US" dirty="0"/>
            </a:br>
            <a:endParaRPr lang="en-US" sz="3600" dirty="0"/>
          </a:p>
        </p:txBody>
      </p:sp>
      <p:sp>
        <p:nvSpPr>
          <p:cNvPr id="4" name="Subtitle 2">
            <a:extLst>
              <a:ext uri="{FF2B5EF4-FFF2-40B4-BE49-F238E27FC236}">
                <a16:creationId xmlns:a16="http://schemas.microsoft.com/office/drawing/2014/main" id="{8F897331-722F-4A44-9CB9-55D969099F27}"/>
              </a:ext>
            </a:extLst>
          </p:cNvPr>
          <p:cNvSpPr txBox="1">
            <a:spLocks/>
          </p:cNvSpPr>
          <p:nvPr/>
        </p:nvSpPr>
        <p:spPr>
          <a:xfrm>
            <a:off x="431995" y="4515059"/>
            <a:ext cx="9671774" cy="8614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600" b="1" dirty="0">
                <a:solidFill>
                  <a:schemeClr val="bg2">
                    <a:lumMod val="60000"/>
                    <a:lumOff val="40000"/>
                  </a:schemeClr>
                </a:solidFill>
              </a:rPr>
              <a:t>What you’ll need to have ready:</a:t>
            </a:r>
          </a:p>
        </p:txBody>
      </p:sp>
      <p:sp>
        <p:nvSpPr>
          <p:cNvPr id="5" name="TextBox 4">
            <a:extLst>
              <a:ext uri="{FF2B5EF4-FFF2-40B4-BE49-F238E27FC236}">
                <a16:creationId xmlns:a16="http://schemas.microsoft.com/office/drawing/2014/main" id="{7AAC4BA2-867A-234B-AA4A-9015C87507A2}"/>
              </a:ext>
            </a:extLst>
          </p:cNvPr>
          <p:cNvSpPr txBox="1"/>
          <p:nvPr/>
        </p:nvSpPr>
        <p:spPr>
          <a:xfrm>
            <a:off x="849229" y="5067286"/>
            <a:ext cx="8803342" cy="1261884"/>
          </a:xfrm>
          <a:prstGeom prst="rect">
            <a:avLst/>
          </a:prstGeom>
          <a:noFill/>
        </p:spPr>
        <p:txBody>
          <a:bodyPr wrap="square" rtlCol="0">
            <a:spAutoFit/>
          </a:bodyPr>
          <a:lstStyle/>
          <a:p>
            <a:pPr>
              <a:buFont typeface="Wingdings" pitchFamily="2" charset="2"/>
              <a:buChar char="Ø"/>
            </a:pPr>
            <a:r>
              <a:rPr lang="en-US" sz="2800" b="1" dirty="0"/>
              <a:t> </a:t>
            </a:r>
            <a:r>
              <a:rPr lang="en-US" sz="2400" b="1" dirty="0"/>
              <a:t>Your dancing body</a:t>
            </a:r>
          </a:p>
          <a:p>
            <a:pPr>
              <a:buFont typeface="Wingdings" pitchFamily="2" charset="2"/>
              <a:buChar char="Ø"/>
            </a:pPr>
            <a:r>
              <a:rPr lang="en-US" sz="2400" dirty="0"/>
              <a:t>  </a:t>
            </a:r>
            <a:r>
              <a:rPr lang="en-US" sz="2400" b="1" dirty="0"/>
              <a:t>Shoes that you can dance in</a:t>
            </a:r>
          </a:p>
          <a:p>
            <a:pPr>
              <a:buFont typeface="Wingdings" pitchFamily="2" charset="2"/>
              <a:buChar char="Ø"/>
            </a:pPr>
            <a:r>
              <a:rPr lang="en-US" sz="2400" b="1" dirty="0"/>
              <a:t>  Pen or pencil and paper</a:t>
            </a:r>
          </a:p>
        </p:txBody>
      </p:sp>
      <p:sp>
        <p:nvSpPr>
          <p:cNvPr id="3" name="Rectangle 2">
            <a:extLst>
              <a:ext uri="{FF2B5EF4-FFF2-40B4-BE49-F238E27FC236}">
                <a16:creationId xmlns:a16="http://schemas.microsoft.com/office/drawing/2014/main" id="{5D37BA71-B9C4-2840-ACCD-52965A7F0ADA}"/>
              </a:ext>
            </a:extLst>
          </p:cNvPr>
          <p:cNvSpPr/>
          <p:nvPr/>
        </p:nvSpPr>
        <p:spPr>
          <a:xfrm>
            <a:off x="849229" y="1108488"/>
            <a:ext cx="9503311" cy="3416320"/>
          </a:xfrm>
          <a:prstGeom prst="rect">
            <a:avLst/>
          </a:prstGeom>
        </p:spPr>
        <p:txBody>
          <a:bodyPr wrap="square">
            <a:spAutoFit/>
          </a:bodyPr>
          <a:lstStyle/>
          <a:p>
            <a:pPr marL="457200" indent="-457200">
              <a:buFont typeface="Wingdings" pitchFamily="2" charset="2"/>
              <a:buChar char="Ø"/>
            </a:pPr>
            <a:r>
              <a:rPr lang="en-US" sz="2400" b="1" dirty="0"/>
              <a:t>Read through this whole document first.</a:t>
            </a:r>
            <a:r>
              <a:rPr lang="en-US" sz="2400" b="1" dirty="0">
                <a:solidFill>
                  <a:schemeClr val="bg2">
                    <a:lumMod val="60000"/>
                    <a:lumOff val="40000"/>
                  </a:schemeClr>
                </a:solidFill>
              </a:rPr>
              <a:t> </a:t>
            </a:r>
          </a:p>
          <a:p>
            <a:pPr marL="457200" indent="-457200">
              <a:buFont typeface="Wingdings" pitchFamily="2" charset="2"/>
              <a:buChar char="Ø"/>
            </a:pPr>
            <a:r>
              <a:rPr lang="en-US" sz="2400" dirty="0"/>
              <a:t>Then, </a:t>
            </a:r>
            <a:r>
              <a:rPr lang="en-US" sz="2400" b="1" dirty="0"/>
              <a:t>watch the warm up video </a:t>
            </a:r>
            <a:r>
              <a:rPr lang="en-US" sz="2400" dirty="0"/>
              <a:t>wherever you have access to the internet and move along with me to get your body ready for dancing. </a:t>
            </a:r>
          </a:p>
          <a:p>
            <a:pPr marL="457200" indent="-457200">
              <a:buFont typeface="Wingdings" pitchFamily="2" charset="2"/>
              <a:buChar char="Ø"/>
            </a:pPr>
            <a:r>
              <a:rPr lang="en-US" sz="2400" dirty="0"/>
              <a:t>Then, head outside with either a prompt from this document </a:t>
            </a:r>
            <a:r>
              <a:rPr lang="en-US" sz="2400" b="1" dirty="0"/>
              <a:t>printed </a:t>
            </a:r>
            <a:r>
              <a:rPr lang="en-US" sz="2400" dirty="0"/>
              <a:t>or a </a:t>
            </a:r>
            <a:r>
              <a:rPr lang="en-US" sz="2400" b="1" dirty="0"/>
              <a:t>portable electronic device with the prompt pulled up. </a:t>
            </a:r>
          </a:p>
          <a:p>
            <a:pPr marL="457200" indent="-457200">
              <a:buFont typeface="Wingdings" pitchFamily="2" charset="2"/>
              <a:buChar char="Ø"/>
            </a:pPr>
            <a:r>
              <a:rPr lang="en-US" sz="2400" dirty="0"/>
              <a:t>The warm up video is available on the Gluck Creative Classroom website next to where you found this document. </a:t>
            </a:r>
            <a:endParaRPr lang="en-US" sz="2400" b="1" dirty="0"/>
          </a:p>
        </p:txBody>
      </p:sp>
      <p:sp>
        <p:nvSpPr>
          <p:cNvPr id="7" name="TextBox 6">
            <a:extLst>
              <a:ext uri="{FF2B5EF4-FFF2-40B4-BE49-F238E27FC236}">
                <a16:creationId xmlns:a16="http://schemas.microsoft.com/office/drawing/2014/main" id="{91A416BD-3EB2-194F-B671-D9A68753CE50}"/>
              </a:ext>
            </a:extLst>
          </p:cNvPr>
          <p:cNvSpPr txBox="1"/>
          <p:nvPr/>
        </p:nvSpPr>
        <p:spPr>
          <a:xfrm>
            <a:off x="396136" y="528830"/>
            <a:ext cx="10339644" cy="646331"/>
          </a:xfrm>
          <a:prstGeom prst="rect">
            <a:avLst/>
          </a:prstGeom>
          <a:noFill/>
        </p:spPr>
        <p:txBody>
          <a:bodyPr wrap="square" rtlCol="0">
            <a:spAutoFit/>
          </a:bodyPr>
          <a:lstStyle/>
          <a:p>
            <a:r>
              <a:rPr lang="en-US" sz="3600" b="1" dirty="0">
                <a:solidFill>
                  <a:schemeClr val="bg2">
                    <a:lumMod val="60000"/>
                    <a:lumOff val="40000"/>
                  </a:schemeClr>
                </a:solidFill>
                <a:latin typeface="+mj-lt"/>
              </a:rPr>
              <a:t>Here’s what to do: </a:t>
            </a:r>
          </a:p>
        </p:txBody>
      </p:sp>
      <p:sp>
        <p:nvSpPr>
          <p:cNvPr id="6" name="Slide Number Placeholder 5">
            <a:extLst>
              <a:ext uri="{FF2B5EF4-FFF2-40B4-BE49-F238E27FC236}">
                <a16:creationId xmlns:a16="http://schemas.microsoft.com/office/drawing/2014/main" id="{4674F27C-7A78-4C42-B6A1-3673F242413C}"/>
              </a:ext>
            </a:extLst>
          </p:cNvPr>
          <p:cNvSpPr>
            <a:spLocks noGrp="1"/>
          </p:cNvSpPr>
          <p:nvPr>
            <p:ph type="sldNum" sz="quarter" idx="12"/>
          </p:nvPr>
        </p:nvSpPr>
        <p:spPr/>
        <p:txBody>
          <a:bodyPr/>
          <a:lstStyle/>
          <a:p>
            <a:fld id="{D57F1E4F-1CFF-5643-939E-02111984F565}" type="slidenum">
              <a:rPr lang="en-US" smtClean="0"/>
              <a:t>3</a:t>
            </a:fld>
            <a:endParaRPr lang="en-US" dirty="0"/>
          </a:p>
        </p:txBody>
      </p:sp>
    </p:spTree>
    <p:extLst>
      <p:ext uri="{BB962C8B-B14F-4D97-AF65-F5344CB8AC3E}">
        <p14:creationId xmlns:p14="http://schemas.microsoft.com/office/powerpoint/2010/main" val="3517219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EC417-6A78-7D40-B093-FB8EE6E18448}"/>
              </a:ext>
            </a:extLst>
          </p:cNvPr>
          <p:cNvSpPr>
            <a:spLocks noGrp="1"/>
          </p:cNvSpPr>
          <p:nvPr>
            <p:ph type="title"/>
          </p:nvPr>
        </p:nvSpPr>
        <p:spPr>
          <a:xfrm>
            <a:off x="3496888" y="552452"/>
            <a:ext cx="3244571" cy="891988"/>
          </a:xfrm>
        </p:spPr>
        <p:txBody>
          <a:bodyPr/>
          <a:lstStyle/>
          <a:p>
            <a:r>
              <a:rPr lang="en-US" sz="4400" b="1" dirty="0">
                <a:solidFill>
                  <a:schemeClr val="bg2">
                    <a:lumMod val="40000"/>
                    <a:lumOff val="60000"/>
                  </a:schemeClr>
                </a:solidFill>
              </a:rPr>
              <a:t>Safety First! </a:t>
            </a:r>
          </a:p>
        </p:txBody>
      </p:sp>
      <p:sp>
        <p:nvSpPr>
          <p:cNvPr id="3" name="Content Placeholder 2">
            <a:extLst>
              <a:ext uri="{FF2B5EF4-FFF2-40B4-BE49-F238E27FC236}">
                <a16:creationId xmlns:a16="http://schemas.microsoft.com/office/drawing/2014/main" id="{38DDC6A2-1A72-2645-97FE-95B38ABFCE4C}"/>
              </a:ext>
            </a:extLst>
          </p:cNvPr>
          <p:cNvSpPr>
            <a:spLocks noGrp="1"/>
          </p:cNvSpPr>
          <p:nvPr>
            <p:ph idx="1"/>
          </p:nvPr>
        </p:nvSpPr>
        <p:spPr>
          <a:xfrm>
            <a:off x="681318" y="1444440"/>
            <a:ext cx="10416988" cy="4705348"/>
          </a:xfrm>
        </p:spPr>
        <p:txBody>
          <a:bodyPr>
            <a:noAutofit/>
          </a:bodyPr>
          <a:lstStyle/>
          <a:p>
            <a:pPr>
              <a:buFont typeface="Wingdings" pitchFamily="2" charset="2"/>
              <a:buChar char="Ø"/>
            </a:pPr>
            <a:r>
              <a:rPr lang="en-US" sz="3600" dirty="0"/>
              <a:t> Please take care of yourself when you’re dancing. Listen deeply to your body as you’re dancing. Pay attention to how you’re feeling and move in ways that feel good!</a:t>
            </a:r>
          </a:p>
          <a:p>
            <a:pPr>
              <a:buFont typeface="Wingdings" pitchFamily="2" charset="2"/>
              <a:buChar char="Ø"/>
            </a:pPr>
            <a:r>
              <a:rPr lang="en-US" sz="3600" dirty="0"/>
              <a:t> Wear a mask when dancing in public spaces. Wash your hands well when you return to your home. </a:t>
            </a:r>
          </a:p>
        </p:txBody>
      </p:sp>
      <p:sp>
        <p:nvSpPr>
          <p:cNvPr id="4" name="Slide Number Placeholder 3">
            <a:extLst>
              <a:ext uri="{FF2B5EF4-FFF2-40B4-BE49-F238E27FC236}">
                <a16:creationId xmlns:a16="http://schemas.microsoft.com/office/drawing/2014/main" id="{C12F882B-DFA7-7C47-8970-C411065E0445}"/>
              </a:ext>
            </a:extLst>
          </p:cNvPr>
          <p:cNvSpPr>
            <a:spLocks noGrp="1"/>
          </p:cNvSpPr>
          <p:nvPr>
            <p:ph type="sldNum" sz="quarter" idx="12"/>
          </p:nvPr>
        </p:nvSpPr>
        <p:spPr/>
        <p:txBody>
          <a:bodyPr/>
          <a:lstStyle/>
          <a:p>
            <a:fld id="{D57F1E4F-1CFF-5643-939E-02111984F565}" type="slidenum">
              <a:rPr lang="en-US" smtClean="0"/>
              <a:t>4</a:t>
            </a:fld>
            <a:endParaRPr lang="en-US" dirty="0"/>
          </a:p>
        </p:txBody>
      </p:sp>
    </p:spTree>
    <p:extLst>
      <p:ext uri="{BB962C8B-B14F-4D97-AF65-F5344CB8AC3E}">
        <p14:creationId xmlns:p14="http://schemas.microsoft.com/office/powerpoint/2010/main" val="3847276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FD9764-0210-E241-9751-02DD3F02FF05}"/>
              </a:ext>
            </a:extLst>
          </p:cNvPr>
          <p:cNvSpPr>
            <a:spLocks noGrp="1"/>
          </p:cNvSpPr>
          <p:nvPr>
            <p:ph idx="1"/>
          </p:nvPr>
        </p:nvSpPr>
        <p:spPr>
          <a:xfrm>
            <a:off x="1332402" y="1946565"/>
            <a:ext cx="8946541" cy="4195481"/>
          </a:xfrm>
        </p:spPr>
        <p:txBody>
          <a:bodyPr numCol="2">
            <a:noAutofit/>
          </a:bodyPr>
          <a:lstStyle/>
          <a:p>
            <a:pPr>
              <a:buFont typeface="Wingdings" pitchFamily="2" charset="2"/>
              <a:buChar char="Ø"/>
            </a:pPr>
            <a:r>
              <a:rPr lang="en-US" sz="3600" dirty="0"/>
              <a:t>Dance</a:t>
            </a:r>
          </a:p>
          <a:p>
            <a:pPr>
              <a:buFont typeface="Wingdings" pitchFamily="2" charset="2"/>
              <a:buChar char="Ø"/>
            </a:pPr>
            <a:r>
              <a:rPr lang="en-US" sz="3600" dirty="0"/>
              <a:t>Improvisation</a:t>
            </a:r>
          </a:p>
          <a:p>
            <a:pPr>
              <a:buFont typeface="Wingdings" pitchFamily="2" charset="2"/>
              <a:buChar char="Ø"/>
            </a:pPr>
            <a:r>
              <a:rPr lang="en-US" sz="3600" dirty="0"/>
              <a:t>Choreography</a:t>
            </a:r>
          </a:p>
          <a:p>
            <a:pPr>
              <a:buFont typeface="Wingdings" pitchFamily="2" charset="2"/>
              <a:buChar char="Ø"/>
            </a:pPr>
            <a:r>
              <a:rPr lang="en-US" sz="3600" dirty="0"/>
              <a:t>Sensorial Awareness</a:t>
            </a:r>
          </a:p>
          <a:p>
            <a:pPr>
              <a:buFont typeface="Wingdings" pitchFamily="2" charset="2"/>
              <a:buChar char="Ø"/>
            </a:pPr>
            <a:r>
              <a:rPr lang="en-US" sz="3600" dirty="0"/>
              <a:t>Interpretation</a:t>
            </a:r>
          </a:p>
          <a:p>
            <a:pPr>
              <a:buFont typeface="Wingdings" pitchFamily="2" charset="2"/>
              <a:buChar char="Ø"/>
            </a:pPr>
            <a:r>
              <a:rPr lang="en-US" sz="3600" dirty="0"/>
              <a:t>Nature</a:t>
            </a:r>
          </a:p>
          <a:p>
            <a:pPr>
              <a:buFont typeface="Wingdings" pitchFamily="2" charset="2"/>
              <a:buChar char="Ø"/>
            </a:pPr>
            <a:r>
              <a:rPr lang="en-US" sz="3600" dirty="0"/>
              <a:t>Outdoors</a:t>
            </a:r>
          </a:p>
          <a:p>
            <a:pPr>
              <a:buFont typeface="Wingdings" pitchFamily="2" charset="2"/>
              <a:buChar char="Ø"/>
            </a:pPr>
            <a:r>
              <a:rPr lang="en-US" sz="3600" dirty="0"/>
              <a:t>Connection </a:t>
            </a:r>
          </a:p>
          <a:p>
            <a:pPr>
              <a:buFont typeface="Wingdings" pitchFamily="2" charset="2"/>
              <a:buChar char="Ø"/>
            </a:pPr>
            <a:r>
              <a:rPr lang="en-US" sz="3600" dirty="0"/>
              <a:t>Creative Movement</a:t>
            </a:r>
          </a:p>
          <a:p>
            <a:pPr>
              <a:buFont typeface="Wingdings" pitchFamily="2" charset="2"/>
              <a:buChar char="Ø"/>
            </a:pPr>
            <a:r>
              <a:rPr lang="en-US" sz="3600" dirty="0"/>
              <a:t>Reflection</a:t>
            </a:r>
          </a:p>
        </p:txBody>
      </p:sp>
      <p:sp>
        <p:nvSpPr>
          <p:cNvPr id="2" name="TextBox 1">
            <a:extLst>
              <a:ext uri="{FF2B5EF4-FFF2-40B4-BE49-F238E27FC236}">
                <a16:creationId xmlns:a16="http://schemas.microsoft.com/office/drawing/2014/main" id="{FAB83286-7640-F34A-B6E3-4EBBD789FC2D}"/>
              </a:ext>
            </a:extLst>
          </p:cNvPr>
          <p:cNvSpPr txBox="1"/>
          <p:nvPr/>
        </p:nvSpPr>
        <p:spPr>
          <a:xfrm>
            <a:off x="1941882" y="786449"/>
            <a:ext cx="6646305" cy="769441"/>
          </a:xfrm>
          <a:prstGeom prst="rect">
            <a:avLst/>
          </a:prstGeom>
          <a:noFill/>
        </p:spPr>
        <p:txBody>
          <a:bodyPr wrap="square" rtlCol="0">
            <a:spAutoFit/>
          </a:bodyPr>
          <a:lstStyle/>
          <a:p>
            <a:r>
              <a:rPr lang="en-US" sz="4400" b="1" dirty="0">
                <a:solidFill>
                  <a:schemeClr val="bg2">
                    <a:lumMod val="40000"/>
                    <a:lumOff val="60000"/>
                  </a:schemeClr>
                </a:solidFill>
              </a:rPr>
              <a:t>Keywords for this Class:</a:t>
            </a:r>
          </a:p>
        </p:txBody>
      </p:sp>
      <p:sp>
        <p:nvSpPr>
          <p:cNvPr id="4" name="Slide Number Placeholder 3">
            <a:extLst>
              <a:ext uri="{FF2B5EF4-FFF2-40B4-BE49-F238E27FC236}">
                <a16:creationId xmlns:a16="http://schemas.microsoft.com/office/drawing/2014/main" id="{ECCEE26F-49EA-1B42-8030-5928D1876F7E}"/>
              </a:ext>
            </a:extLst>
          </p:cNvPr>
          <p:cNvSpPr>
            <a:spLocks noGrp="1"/>
          </p:cNvSpPr>
          <p:nvPr>
            <p:ph type="sldNum" sz="quarter" idx="12"/>
          </p:nvPr>
        </p:nvSpPr>
        <p:spPr/>
        <p:txBody>
          <a:bodyPr/>
          <a:lstStyle/>
          <a:p>
            <a:fld id="{D57F1E4F-1CFF-5643-939E-02111984F565}" type="slidenum">
              <a:rPr lang="en-US" smtClean="0"/>
              <a:t>5</a:t>
            </a:fld>
            <a:endParaRPr lang="en-US" dirty="0"/>
          </a:p>
        </p:txBody>
      </p:sp>
    </p:spTree>
    <p:extLst>
      <p:ext uri="{BB962C8B-B14F-4D97-AF65-F5344CB8AC3E}">
        <p14:creationId xmlns:p14="http://schemas.microsoft.com/office/powerpoint/2010/main" val="205325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9C44E39-1E45-9641-8ACC-8037909840DB}"/>
              </a:ext>
            </a:extLst>
          </p:cNvPr>
          <p:cNvPicPr>
            <a:picLocks noGrp="1" noChangeAspect="1"/>
          </p:cNvPicPr>
          <p:nvPr>
            <p:ph idx="1"/>
          </p:nvPr>
        </p:nvPicPr>
        <p:blipFill>
          <a:blip r:embed="rId2"/>
          <a:stretch>
            <a:fillRect/>
          </a:stretch>
        </p:blipFill>
        <p:spPr>
          <a:xfrm>
            <a:off x="637309" y="1054471"/>
            <a:ext cx="7302822" cy="4997466"/>
          </a:xfrm>
        </p:spPr>
      </p:pic>
      <p:sp>
        <p:nvSpPr>
          <p:cNvPr id="6" name="TextBox 5">
            <a:extLst>
              <a:ext uri="{FF2B5EF4-FFF2-40B4-BE49-F238E27FC236}">
                <a16:creationId xmlns:a16="http://schemas.microsoft.com/office/drawing/2014/main" id="{CA2D88ED-3047-A447-9691-3960CBF53BC2}"/>
              </a:ext>
            </a:extLst>
          </p:cNvPr>
          <p:cNvSpPr txBox="1"/>
          <p:nvPr/>
        </p:nvSpPr>
        <p:spPr>
          <a:xfrm>
            <a:off x="637309" y="6051937"/>
            <a:ext cx="4655127" cy="307777"/>
          </a:xfrm>
          <a:prstGeom prst="rect">
            <a:avLst/>
          </a:prstGeom>
          <a:noFill/>
        </p:spPr>
        <p:txBody>
          <a:bodyPr wrap="square" rtlCol="0">
            <a:spAutoFit/>
          </a:bodyPr>
          <a:lstStyle/>
          <a:p>
            <a:r>
              <a:rPr lang="en-US" sz="1400" dirty="0"/>
              <a:t>Photo by Megan </a:t>
            </a:r>
            <a:r>
              <a:rPr lang="en-US" sz="1400" dirty="0" err="1"/>
              <a:t>Kendzior</a:t>
            </a:r>
            <a:endParaRPr lang="en-US" sz="1400" dirty="0"/>
          </a:p>
        </p:txBody>
      </p:sp>
      <p:sp>
        <p:nvSpPr>
          <p:cNvPr id="2" name="Title 1">
            <a:extLst>
              <a:ext uri="{FF2B5EF4-FFF2-40B4-BE49-F238E27FC236}">
                <a16:creationId xmlns:a16="http://schemas.microsoft.com/office/drawing/2014/main" id="{91FE3E22-BE78-EC4F-9962-DE71578D246A}"/>
              </a:ext>
            </a:extLst>
          </p:cNvPr>
          <p:cNvSpPr>
            <a:spLocks noGrp="1"/>
          </p:cNvSpPr>
          <p:nvPr>
            <p:ph type="title"/>
          </p:nvPr>
        </p:nvSpPr>
        <p:spPr>
          <a:xfrm>
            <a:off x="8104909" y="1206871"/>
            <a:ext cx="3089564" cy="4997466"/>
          </a:xfrm>
        </p:spPr>
        <p:txBody>
          <a:bodyPr/>
          <a:lstStyle/>
          <a:p>
            <a:r>
              <a:rPr lang="en-US" sz="2800" dirty="0"/>
              <a:t>Dancing in nature can inspire you to move in new ways. You may be able to feel  a connection between yourself and  your surroundings.</a:t>
            </a:r>
          </a:p>
        </p:txBody>
      </p:sp>
      <p:sp>
        <p:nvSpPr>
          <p:cNvPr id="3" name="Slide Number Placeholder 2">
            <a:extLst>
              <a:ext uri="{FF2B5EF4-FFF2-40B4-BE49-F238E27FC236}">
                <a16:creationId xmlns:a16="http://schemas.microsoft.com/office/drawing/2014/main" id="{1C81F08A-3AFA-AE4C-A3BE-B9C70DEAF52E}"/>
              </a:ext>
            </a:extLst>
          </p:cNvPr>
          <p:cNvSpPr>
            <a:spLocks noGrp="1"/>
          </p:cNvSpPr>
          <p:nvPr>
            <p:ph type="sldNum" sz="quarter" idx="12"/>
          </p:nvPr>
        </p:nvSpPr>
        <p:spPr/>
        <p:txBody>
          <a:bodyPr/>
          <a:lstStyle/>
          <a:p>
            <a:fld id="{D57F1E4F-1CFF-5643-939E-02111984F565}" type="slidenum">
              <a:rPr lang="en-US" smtClean="0"/>
              <a:t>6</a:t>
            </a:fld>
            <a:endParaRPr lang="en-US" dirty="0"/>
          </a:p>
        </p:txBody>
      </p:sp>
    </p:spTree>
    <p:extLst>
      <p:ext uri="{BB962C8B-B14F-4D97-AF65-F5344CB8AC3E}">
        <p14:creationId xmlns:p14="http://schemas.microsoft.com/office/powerpoint/2010/main" val="4200611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DC72B3-E633-1D46-8A97-520072B2D714}"/>
              </a:ext>
            </a:extLst>
          </p:cNvPr>
          <p:cNvSpPr>
            <a:spLocks noGrp="1"/>
          </p:cNvSpPr>
          <p:nvPr>
            <p:ph type="body" sz="half" idx="2"/>
          </p:nvPr>
        </p:nvSpPr>
        <p:spPr>
          <a:xfrm>
            <a:off x="221097" y="1192880"/>
            <a:ext cx="7120996" cy="6023610"/>
          </a:xfrm>
        </p:spPr>
        <p:txBody>
          <a:bodyPr>
            <a:noAutofit/>
          </a:bodyPr>
          <a:lstStyle/>
          <a:p>
            <a:pPr marL="457200" indent="-457200">
              <a:buFont typeface="Wingdings" pitchFamily="2" charset="2"/>
              <a:buChar char="Ø"/>
            </a:pPr>
            <a:r>
              <a:rPr lang="en-US" sz="3200" dirty="0"/>
              <a:t>Through these materials, you will learn about </a:t>
            </a:r>
            <a:r>
              <a:rPr lang="en-US" sz="3200" b="1" dirty="0"/>
              <a:t>choreography and dance, </a:t>
            </a:r>
            <a:r>
              <a:rPr lang="en-US" sz="3200" dirty="0"/>
              <a:t>and you will develop awareness through </a:t>
            </a:r>
            <a:r>
              <a:rPr lang="en-US" sz="3200" b="1" dirty="0"/>
              <a:t>improvisational dance exercises outdoors. </a:t>
            </a:r>
          </a:p>
          <a:p>
            <a:pPr marL="514350" indent="-514350">
              <a:buFont typeface="Wingdings" pitchFamily="2" charset="2"/>
              <a:buChar char="Ø"/>
            </a:pPr>
            <a:r>
              <a:rPr lang="en-US" sz="3200" dirty="0"/>
              <a:t>The goal is for you to experience your innate and unique power while also </a:t>
            </a:r>
            <a:r>
              <a:rPr lang="en-US" sz="3200" b="1" dirty="0"/>
              <a:t>finding a connection with the natural surroundings </a:t>
            </a:r>
            <a:r>
              <a:rPr lang="en-US" sz="3200" dirty="0"/>
              <a:t>near your classroom or home. </a:t>
            </a:r>
          </a:p>
        </p:txBody>
      </p:sp>
      <p:pic>
        <p:nvPicPr>
          <p:cNvPr id="10" name="Picture 9">
            <a:extLst>
              <a:ext uri="{FF2B5EF4-FFF2-40B4-BE49-F238E27FC236}">
                <a16:creationId xmlns:a16="http://schemas.microsoft.com/office/drawing/2014/main" id="{5406AEE7-F46F-2640-B9EB-F1596D66CAD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467600" y="1436097"/>
            <a:ext cx="3665220" cy="4896123"/>
          </a:xfrm>
          <a:prstGeom prst="rect">
            <a:avLst/>
          </a:prstGeom>
        </p:spPr>
      </p:pic>
      <p:sp>
        <p:nvSpPr>
          <p:cNvPr id="11" name="TextBox 10">
            <a:extLst>
              <a:ext uri="{FF2B5EF4-FFF2-40B4-BE49-F238E27FC236}">
                <a16:creationId xmlns:a16="http://schemas.microsoft.com/office/drawing/2014/main" id="{F0B2896E-2F32-D34E-8E2A-FCDBDC1C6192}"/>
              </a:ext>
            </a:extLst>
          </p:cNvPr>
          <p:cNvSpPr txBox="1"/>
          <p:nvPr/>
        </p:nvSpPr>
        <p:spPr>
          <a:xfrm>
            <a:off x="3529063" y="6858000"/>
            <a:ext cx="5133874" cy="230832"/>
          </a:xfrm>
          <a:prstGeom prst="rect">
            <a:avLst/>
          </a:prstGeom>
          <a:noFill/>
        </p:spPr>
        <p:txBody>
          <a:bodyPr wrap="square" rtlCol="0">
            <a:spAutoFit/>
          </a:bodyPr>
          <a:lstStyle/>
          <a:p>
            <a:r>
              <a:rPr lang="en-US" sz="900">
                <a:hlinkClick r:id="rId3" tooltip="https://en.wikipedia.org/wiki/Yucca_brevifolia"/>
              </a:rPr>
              <a:t>This Photo</a:t>
            </a:r>
            <a:r>
              <a:rPr lang="en-US" sz="900"/>
              <a:t> by Unknown Author is licensed under </a:t>
            </a:r>
            <a:r>
              <a:rPr lang="en-US" sz="900">
                <a:hlinkClick r:id="rId4" tooltip="https://creativecommons.org/licenses/by-sa/3.0/"/>
              </a:rPr>
              <a:t>CC BY-SA</a:t>
            </a:r>
            <a:endParaRPr lang="en-US" sz="900"/>
          </a:p>
        </p:txBody>
      </p:sp>
      <p:sp>
        <p:nvSpPr>
          <p:cNvPr id="2" name="TextBox 1">
            <a:extLst>
              <a:ext uri="{FF2B5EF4-FFF2-40B4-BE49-F238E27FC236}">
                <a16:creationId xmlns:a16="http://schemas.microsoft.com/office/drawing/2014/main" id="{D44B3FE9-AC37-5247-8A50-3366C93C23CD}"/>
              </a:ext>
            </a:extLst>
          </p:cNvPr>
          <p:cNvSpPr txBox="1"/>
          <p:nvPr/>
        </p:nvSpPr>
        <p:spPr>
          <a:xfrm>
            <a:off x="597608" y="418891"/>
            <a:ext cx="7860592" cy="646331"/>
          </a:xfrm>
          <a:prstGeom prst="rect">
            <a:avLst/>
          </a:prstGeom>
          <a:noFill/>
        </p:spPr>
        <p:txBody>
          <a:bodyPr wrap="square" rtlCol="0">
            <a:spAutoFit/>
          </a:bodyPr>
          <a:lstStyle/>
          <a:p>
            <a:r>
              <a:rPr lang="en-US" sz="3600" b="1" dirty="0">
                <a:solidFill>
                  <a:schemeClr val="bg2">
                    <a:lumMod val="40000"/>
                    <a:lumOff val="60000"/>
                  </a:schemeClr>
                </a:solidFill>
                <a:latin typeface="+mj-lt"/>
              </a:rPr>
              <a:t>Improvisational Dancing in Nature</a:t>
            </a:r>
          </a:p>
        </p:txBody>
      </p:sp>
      <p:sp>
        <p:nvSpPr>
          <p:cNvPr id="4" name="Slide Number Placeholder 3">
            <a:extLst>
              <a:ext uri="{FF2B5EF4-FFF2-40B4-BE49-F238E27FC236}">
                <a16:creationId xmlns:a16="http://schemas.microsoft.com/office/drawing/2014/main" id="{35666DEA-04FB-0047-AC48-3104F1B16F8F}"/>
              </a:ext>
            </a:extLst>
          </p:cNvPr>
          <p:cNvSpPr>
            <a:spLocks noGrp="1"/>
          </p:cNvSpPr>
          <p:nvPr>
            <p:ph type="sldNum" sz="quarter" idx="12"/>
          </p:nvPr>
        </p:nvSpPr>
        <p:spPr/>
        <p:txBody>
          <a:bodyPr/>
          <a:lstStyle/>
          <a:p>
            <a:fld id="{D57F1E4F-1CFF-5643-939E-02111984F565}" type="slidenum">
              <a:rPr lang="en-US" smtClean="0"/>
              <a:t>7</a:t>
            </a:fld>
            <a:endParaRPr lang="en-US" dirty="0"/>
          </a:p>
        </p:txBody>
      </p:sp>
    </p:spTree>
    <p:extLst>
      <p:ext uri="{BB962C8B-B14F-4D97-AF65-F5344CB8AC3E}">
        <p14:creationId xmlns:p14="http://schemas.microsoft.com/office/powerpoint/2010/main" val="3599976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6DBE11-EC8B-9844-988B-69406CDA5DD7}"/>
              </a:ext>
            </a:extLst>
          </p:cNvPr>
          <p:cNvSpPr>
            <a:spLocks noGrp="1"/>
          </p:cNvSpPr>
          <p:nvPr>
            <p:ph type="body" idx="1"/>
          </p:nvPr>
        </p:nvSpPr>
        <p:spPr>
          <a:xfrm>
            <a:off x="1288473" y="3312966"/>
            <a:ext cx="9254836" cy="2123658"/>
          </a:xfrm>
        </p:spPr>
        <p:txBody>
          <a:bodyPr>
            <a:noAutofit/>
          </a:bodyPr>
          <a:lstStyle/>
          <a:p>
            <a:pPr algn="ctr"/>
            <a:r>
              <a:rPr lang="en-US" sz="4400" dirty="0"/>
              <a:t>Let’s go outside, get some exercise, and connect with nature where we live. </a:t>
            </a:r>
          </a:p>
        </p:txBody>
      </p:sp>
      <p:sp>
        <p:nvSpPr>
          <p:cNvPr id="9" name="Rectangle 8">
            <a:extLst>
              <a:ext uri="{FF2B5EF4-FFF2-40B4-BE49-F238E27FC236}">
                <a16:creationId xmlns:a16="http://schemas.microsoft.com/office/drawing/2014/main" id="{4B0F4016-0E3A-C54B-8B98-8D1E8DB5A0A8}"/>
              </a:ext>
            </a:extLst>
          </p:cNvPr>
          <p:cNvSpPr/>
          <p:nvPr/>
        </p:nvSpPr>
        <p:spPr>
          <a:xfrm>
            <a:off x="1836624" y="991177"/>
            <a:ext cx="8518752" cy="2123658"/>
          </a:xfrm>
          <a:prstGeom prst="rect">
            <a:avLst/>
          </a:prstGeom>
          <a:noFill/>
        </p:spPr>
        <p:txBody>
          <a:bodyPr wrap="square" lIns="91440" tIns="45720" rIns="91440" bIns="45720">
            <a:spAutoFit/>
          </a:bodyPr>
          <a:lstStyle/>
          <a:p>
            <a:pPr algn="ctr"/>
            <a:r>
              <a:rPr lang="en-US" sz="6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We’ve all been inside for too long. </a:t>
            </a:r>
          </a:p>
        </p:txBody>
      </p:sp>
      <p:sp>
        <p:nvSpPr>
          <p:cNvPr id="2" name="Slide Number Placeholder 1">
            <a:extLst>
              <a:ext uri="{FF2B5EF4-FFF2-40B4-BE49-F238E27FC236}">
                <a16:creationId xmlns:a16="http://schemas.microsoft.com/office/drawing/2014/main" id="{6BB2F1BF-98CE-BF4B-94E4-8E9E4AC5186A}"/>
              </a:ext>
            </a:extLst>
          </p:cNvPr>
          <p:cNvSpPr>
            <a:spLocks noGrp="1"/>
          </p:cNvSpPr>
          <p:nvPr>
            <p:ph type="sldNum" sz="quarter" idx="12"/>
          </p:nvPr>
        </p:nvSpPr>
        <p:spPr/>
        <p:txBody>
          <a:bodyPr/>
          <a:lstStyle/>
          <a:p>
            <a:fld id="{D57F1E4F-1CFF-5643-939E-02111984F565}" type="slidenum">
              <a:rPr lang="en-US" smtClean="0"/>
              <a:t>8</a:t>
            </a:fld>
            <a:endParaRPr lang="en-US" dirty="0"/>
          </a:p>
        </p:txBody>
      </p:sp>
    </p:spTree>
    <p:extLst>
      <p:ext uri="{BB962C8B-B14F-4D97-AF65-F5344CB8AC3E}">
        <p14:creationId xmlns:p14="http://schemas.microsoft.com/office/powerpoint/2010/main" val="3184340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8169C-EE99-FD40-AF40-99416C9EE8F0}"/>
              </a:ext>
            </a:extLst>
          </p:cNvPr>
          <p:cNvSpPr>
            <a:spLocks noGrp="1"/>
          </p:cNvSpPr>
          <p:nvPr>
            <p:ph type="title"/>
          </p:nvPr>
        </p:nvSpPr>
        <p:spPr>
          <a:xfrm>
            <a:off x="1853154" y="295729"/>
            <a:ext cx="4242846" cy="918882"/>
          </a:xfrm>
        </p:spPr>
        <p:txBody>
          <a:bodyPr>
            <a:normAutofit/>
          </a:bodyPr>
          <a:lstStyle/>
          <a:p>
            <a:r>
              <a:rPr lang="en-US" sz="4400" b="1" dirty="0">
                <a:solidFill>
                  <a:schemeClr val="bg2">
                    <a:lumMod val="40000"/>
                    <a:lumOff val="60000"/>
                  </a:schemeClr>
                </a:solidFill>
              </a:rPr>
              <a:t>Let’s Warm Up!</a:t>
            </a:r>
          </a:p>
        </p:txBody>
      </p:sp>
      <p:sp>
        <p:nvSpPr>
          <p:cNvPr id="4" name="Text Placeholder 3">
            <a:extLst>
              <a:ext uri="{FF2B5EF4-FFF2-40B4-BE49-F238E27FC236}">
                <a16:creationId xmlns:a16="http://schemas.microsoft.com/office/drawing/2014/main" id="{B42A5AD1-9095-7E43-84FA-3CC93185CDA8}"/>
              </a:ext>
            </a:extLst>
          </p:cNvPr>
          <p:cNvSpPr>
            <a:spLocks noGrp="1"/>
          </p:cNvSpPr>
          <p:nvPr>
            <p:ph type="body" sz="half" idx="2"/>
          </p:nvPr>
        </p:nvSpPr>
        <p:spPr>
          <a:xfrm>
            <a:off x="698206" y="1384395"/>
            <a:ext cx="7352099" cy="5506614"/>
          </a:xfrm>
        </p:spPr>
        <p:txBody>
          <a:bodyPr>
            <a:noAutofit/>
          </a:bodyPr>
          <a:lstStyle/>
          <a:p>
            <a:pPr marL="457200" indent="-457200">
              <a:buFont typeface="Wingdings" pitchFamily="2" charset="2"/>
              <a:buChar char="Ø"/>
            </a:pPr>
            <a:r>
              <a:rPr lang="en-US" sz="2400" dirty="0"/>
              <a:t>Taking care of your body is very important as a dancer! </a:t>
            </a:r>
          </a:p>
          <a:p>
            <a:pPr marL="457200" indent="-457200">
              <a:buFont typeface="Wingdings" pitchFamily="2" charset="2"/>
              <a:buChar char="Ø"/>
            </a:pPr>
            <a:r>
              <a:rPr lang="en-US" sz="2400" dirty="0"/>
              <a:t>On the Gluck Creative Classroom website, you’ll find a video called </a:t>
            </a:r>
            <a:r>
              <a:rPr lang="en-US" sz="2400" b="1" dirty="0"/>
              <a:t>Warm Up for Dancing Outdoors</a:t>
            </a:r>
            <a:r>
              <a:rPr lang="en-US" sz="2400" dirty="0"/>
              <a:t>. </a:t>
            </a:r>
          </a:p>
          <a:p>
            <a:pPr marL="457200" indent="-457200">
              <a:buFont typeface="Wingdings" pitchFamily="2" charset="2"/>
              <a:buChar char="Ø"/>
            </a:pPr>
            <a:r>
              <a:rPr lang="en-US" sz="2400" dirty="0"/>
              <a:t>In this video, you’ll stretch your head, neck, sides, arms, and legs. We’ll also imagine ourselves dancing with the wind, the trees, the plants, and the flowers. </a:t>
            </a:r>
          </a:p>
          <a:p>
            <a:pPr marL="457200" indent="-457200">
              <a:buFont typeface="Wingdings" pitchFamily="2" charset="2"/>
              <a:buChar char="Ø"/>
            </a:pPr>
            <a:r>
              <a:rPr lang="en-US" sz="2400" dirty="0"/>
              <a:t>After you’ve finished reading through this package, head on over to the website and dance along with the warm up video before you head outside.</a:t>
            </a:r>
          </a:p>
        </p:txBody>
      </p:sp>
      <p:sp>
        <p:nvSpPr>
          <p:cNvPr id="7" name="Rectangle 6">
            <a:extLst>
              <a:ext uri="{FF2B5EF4-FFF2-40B4-BE49-F238E27FC236}">
                <a16:creationId xmlns:a16="http://schemas.microsoft.com/office/drawing/2014/main" id="{37913245-5F48-D044-A7A0-7F08118EFE9E}"/>
              </a:ext>
            </a:extLst>
          </p:cNvPr>
          <p:cNvSpPr/>
          <p:nvPr/>
        </p:nvSpPr>
        <p:spPr>
          <a:xfrm>
            <a:off x="8193449" y="5944509"/>
            <a:ext cx="3400290" cy="261610"/>
          </a:xfrm>
          <a:prstGeom prst="rect">
            <a:avLst/>
          </a:prstGeom>
        </p:spPr>
        <p:txBody>
          <a:bodyPr wrap="none">
            <a:spAutoFit/>
          </a:bodyPr>
          <a:lstStyle/>
          <a:p>
            <a:r>
              <a:rPr lang="en-US" sz="1100" dirty="0"/>
              <a:t>Photo of Megan </a:t>
            </a:r>
            <a:r>
              <a:rPr lang="en-US" sz="1100" dirty="0" err="1"/>
              <a:t>Kendzior</a:t>
            </a:r>
            <a:r>
              <a:rPr lang="en-US" sz="1100" dirty="0"/>
              <a:t> by Jason </a:t>
            </a:r>
            <a:r>
              <a:rPr lang="en-US" sz="1100" dirty="0" err="1"/>
              <a:t>Goodfriend</a:t>
            </a:r>
            <a:endParaRPr lang="en-US" sz="1100" dirty="0"/>
          </a:p>
        </p:txBody>
      </p:sp>
      <p:sp>
        <p:nvSpPr>
          <p:cNvPr id="3" name="Slide Number Placeholder 2">
            <a:extLst>
              <a:ext uri="{FF2B5EF4-FFF2-40B4-BE49-F238E27FC236}">
                <a16:creationId xmlns:a16="http://schemas.microsoft.com/office/drawing/2014/main" id="{CDAAF6C1-49A3-8A4D-9548-D28E9E0BA07B}"/>
              </a:ext>
            </a:extLst>
          </p:cNvPr>
          <p:cNvSpPr>
            <a:spLocks noGrp="1"/>
          </p:cNvSpPr>
          <p:nvPr>
            <p:ph type="sldNum" sz="quarter" idx="12"/>
          </p:nvPr>
        </p:nvSpPr>
        <p:spPr/>
        <p:txBody>
          <a:bodyPr/>
          <a:lstStyle/>
          <a:p>
            <a:fld id="{D57F1E4F-1CFF-5643-939E-02111984F565}" type="slidenum">
              <a:rPr lang="en-US" smtClean="0"/>
              <a:t>9</a:t>
            </a:fld>
            <a:endParaRPr lang="en-US" dirty="0"/>
          </a:p>
        </p:txBody>
      </p:sp>
      <p:pic>
        <p:nvPicPr>
          <p:cNvPr id="10" name="Picture Placeholder 9">
            <a:extLst>
              <a:ext uri="{FF2B5EF4-FFF2-40B4-BE49-F238E27FC236}">
                <a16:creationId xmlns:a16="http://schemas.microsoft.com/office/drawing/2014/main" id="{D2C45D88-B35D-0B47-9248-948957929E7D}"/>
              </a:ext>
            </a:extLst>
          </p:cNvPr>
          <p:cNvPicPr>
            <a:picLocks noGrp="1" noChangeAspect="1"/>
          </p:cNvPicPr>
          <p:nvPr>
            <p:ph type="pic" idx="1"/>
          </p:nvPr>
        </p:nvPicPr>
        <p:blipFill>
          <a:blip r:embed="rId2"/>
          <a:srcRect l="20390" r="20390"/>
          <a:stretch>
            <a:fillRect/>
          </a:stretch>
        </p:blipFill>
        <p:spPr>
          <a:xfrm>
            <a:off x="8293394" y="1341437"/>
            <a:ext cx="3200400" cy="4572000"/>
          </a:xfrm>
        </p:spPr>
      </p:pic>
    </p:spTree>
    <p:extLst>
      <p:ext uri="{BB962C8B-B14F-4D97-AF65-F5344CB8AC3E}">
        <p14:creationId xmlns:p14="http://schemas.microsoft.com/office/powerpoint/2010/main" val="24428596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6171</TotalTime>
  <Words>1058</Words>
  <Application>Microsoft Macintosh PowerPoint</Application>
  <PresentationFormat>Widescreen</PresentationFormat>
  <Paragraphs>88</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Century Gothic</vt:lpstr>
      <vt:lpstr>Wingdings</vt:lpstr>
      <vt:lpstr>Wingdings 3</vt:lpstr>
      <vt:lpstr>Ion</vt:lpstr>
      <vt:lpstr>Dancing Outdoors</vt:lpstr>
      <vt:lpstr>There is a beautiful power inside each and every one of us to dance inspired by the world that we live in, and to create movements based on feelings, images, stories and experiences that are unique to us.  Let’s have fun, move our bodies, and use our senses to pay attention to the natural world around us!</vt:lpstr>
      <vt:lpstr>   </vt:lpstr>
      <vt:lpstr>Safety First! </vt:lpstr>
      <vt:lpstr>PowerPoint Presentation</vt:lpstr>
      <vt:lpstr>Dancing in nature can inspire you to move in new ways. You may be able to feel  a connection between yourself and  your surroundings.</vt:lpstr>
      <vt:lpstr>PowerPoint Presentation</vt:lpstr>
      <vt:lpstr>PowerPoint Presentation</vt:lpstr>
      <vt:lpstr>Let’s Warm Up!</vt:lpstr>
      <vt:lpstr>Activating Sensorial Awareness:  When you get outside, take a deep breath and look around.</vt:lpstr>
      <vt:lpstr>What is nearby?  Are there plants, trees, bushes, rocks, animals, water, wind, light, clouds? </vt:lpstr>
      <vt:lpstr>Pick a natural element to focus on!</vt:lpstr>
      <vt:lpstr>PowerPoint Presentation</vt:lpstr>
      <vt:lpstr>PowerPoint Presentation</vt:lpstr>
      <vt:lpstr>So how did it go?    Take a few minutes to reflect on what you learned in this experience of dancing outside.    Remember the keywords at the beginning of this lesson and think about what you learned about dance, improvisation and choreography.    How did you use your senses to interpret the natural environment around you through creative movement?   Share your thoughts with a loved one or classmate. </vt:lpstr>
      <vt:lpstr>I hope you had fun dancing outside and finding inspiration in your natural surroundings!   Now you can take these dance skills and use them whenever you want.  Stay safe and enjoy getting outside!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Kendzior</dc:creator>
  <cp:lastModifiedBy>Christine Geerlings Leapman</cp:lastModifiedBy>
  <cp:revision>44</cp:revision>
  <cp:lastPrinted>2020-11-29T22:46:28Z</cp:lastPrinted>
  <dcterms:created xsi:type="dcterms:W3CDTF">2020-09-16T22:59:41Z</dcterms:created>
  <dcterms:modified xsi:type="dcterms:W3CDTF">2021-01-28T17:37:42Z</dcterms:modified>
</cp:coreProperties>
</file>