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embeddedFontLst>
    <p:embeddedFont>
      <p:font typeface="Corbel" panose="020B0503020204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hyXSXvfwu3qbETHLv8IbGiRiN1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
        <p:cNvGrpSpPr/>
        <p:nvPr/>
      </p:nvGrpSpPr>
      <p:grpSpPr>
        <a:xfrm>
          <a:off x="0" y="0"/>
          <a:ext cx="0" cy="0"/>
          <a:chOff x="0" y="0"/>
          <a:chExt cx="0" cy="0"/>
        </a:xfrm>
      </p:grpSpPr>
      <p:sp>
        <p:nvSpPr>
          <p:cNvPr id="14" name="Google Shape;14;p8"/>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8"/>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8"/>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8" name="Google Shape;18;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5" name="Google Shape;75;p1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1" name="Google Shape;81;p1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4" name="Google Shape;24;p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30" name="Google Shape;30;p1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36" name="Google Shape;36;p11"/>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37" name="Google Shape;37;p1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3" name="Google Shape;43;p12"/>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4" name="Google Shape;44;p12"/>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5" name="Google Shape;45;p12"/>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6" name="Google Shape;46;p1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1" name="Google Shape;61;p15"/>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2" name="Google Shape;62;p1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a:spLocks noGrp="1"/>
          </p:cNvSpPr>
          <p:nvPr>
            <p:ph type="pic" idx="2"/>
          </p:nvPr>
        </p:nvSpPr>
        <p:spPr>
          <a:xfrm>
            <a:off x="3570644" y="767419"/>
            <a:ext cx="8115230" cy="5330952"/>
          </a:xfrm>
          <a:prstGeom prst="rect">
            <a:avLst/>
          </a:prstGeom>
          <a:solidFill>
            <a:srgbClr val="BFBFBF"/>
          </a:solidFill>
          <a:ln>
            <a:noFill/>
          </a:ln>
        </p:spPr>
      </p:sp>
      <p:sp>
        <p:nvSpPr>
          <p:cNvPr id="68" name="Google Shape;68;p16"/>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9" name="Google Shape;69;p1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7"/>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7"/>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 name="Google Shape;10;p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1" name="Google Shape;11;p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 name="Google Shape;12;p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89" name="Google Shape;89;p1"/>
          <p:cNvSpPr/>
          <p:nvPr/>
        </p:nvSpPr>
        <p:spPr>
          <a:xfrm>
            <a:off x="0" y="4367639"/>
            <a:ext cx="11707367" cy="185218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txBox="1">
            <a:spLocks noGrp="1"/>
          </p:cNvSpPr>
          <p:nvPr>
            <p:ph type="subTitle" idx="1"/>
          </p:nvPr>
        </p:nvSpPr>
        <p:spPr>
          <a:xfrm>
            <a:off x="967494" y="4898165"/>
            <a:ext cx="10180696" cy="5425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800"/>
              <a:buNone/>
            </a:pPr>
            <a:r>
              <a:rPr lang="en-US" sz="4800" b="1">
                <a:solidFill>
                  <a:schemeClr val="lt1"/>
                </a:solidFill>
              </a:rPr>
              <a:t>Alex Rodríguez: His Music and Life</a:t>
            </a:r>
            <a:endParaRPr/>
          </a:p>
        </p:txBody>
      </p:sp>
      <p:pic>
        <p:nvPicPr>
          <p:cNvPr id="91" name="Google Shape;91;p1" descr="A close up of a guitar&#10;&#10;Description automatically generated"/>
          <p:cNvPicPr preferRelativeResize="0"/>
          <p:nvPr/>
        </p:nvPicPr>
        <p:blipFill rotWithShape="1">
          <a:blip r:embed="rId3">
            <a:alphaModFix/>
          </a:blip>
          <a:srcRect r="3598"/>
          <a:stretch/>
        </p:blipFill>
        <p:spPr>
          <a:xfrm>
            <a:off x="1069848" y="470170"/>
            <a:ext cx="3429000" cy="3557016"/>
          </a:xfrm>
          <a:prstGeom prst="rect">
            <a:avLst/>
          </a:prstGeom>
          <a:noFill/>
          <a:ln>
            <a:noFill/>
          </a:ln>
        </p:spPr>
      </p:pic>
      <p:pic>
        <p:nvPicPr>
          <p:cNvPr id="92" name="Google Shape;92;p1" descr="A person holding a guitar&#10;&#10;Description automatically generated"/>
          <p:cNvPicPr preferRelativeResize="0"/>
          <p:nvPr/>
        </p:nvPicPr>
        <p:blipFill rotWithShape="1">
          <a:blip r:embed="rId4">
            <a:alphaModFix/>
          </a:blip>
          <a:srcRect l="16277" r="23672" b="2"/>
          <a:stretch/>
        </p:blipFill>
        <p:spPr>
          <a:xfrm>
            <a:off x="8275984" y="470172"/>
            <a:ext cx="3427118" cy="3556755"/>
          </a:xfrm>
          <a:prstGeom prst="rect">
            <a:avLst/>
          </a:prstGeom>
          <a:noFill/>
          <a:ln>
            <a:noFill/>
          </a:ln>
        </p:spPr>
      </p:pic>
      <p:pic>
        <p:nvPicPr>
          <p:cNvPr id="93" name="Google Shape;93;p1"/>
          <p:cNvPicPr preferRelativeResize="0"/>
          <p:nvPr/>
        </p:nvPicPr>
        <p:blipFill rotWithShape="1">
          <a:blip r:embed="rId5">
            <a:alphaModFix/>
          </a:blip>
          <a:srcRect/>
          <a:stretch/>
        </p:blipFill>
        <p:spPr>
          <a:xfrm>
            <a:off x="5306449" y="483427"/>
            <a:ext cx="2480637" cy="35399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n-US" b="1">
                <a:solidFill>
                  <a:srgbClr val="2791A6"/>
                </a:solidFill>
              </a:rPr>
              <a:t>Alex Rodríguez: </a:t>
            </a:r>
            <a:endParaRPr/>
          </a:p>
          <a:p>
            <a:pPr marL="0" lvl="0" indent="0" algn="ctr" rtl="0">
              <a:lnSpc>
                <a:spcPct val="90000"/>
              </a:lnSpc>
              <a:spcBef>
                <a:spcPts val="1200"/>
              </a:spcBef>
              <a:spcAft>
                <a:spcPts val="0"/>
              </a:spcAft>
              <a:buSzPts val="2200"/>
              <a:buNone/>
            </a:pPr>
            <a:r>
              <a:rPr lang="en-US" b="1">
                <a:solidFill>
                  <a:srgbClr val="2791A6"/>
                </a:solidFill>
              </a:rPr>
              <a:t>His Music and Life</a:t>
            </a:r>
            <a:endParaRPr/>
          </a:p>
          <a:p>
            <a:pPr marL="0" lvl="0" indent="0" algn="l" rtl="0">
              <a:lnSpc>
                <a:spcPct val="90000"/>
              </a:lnSpc>
              <a:spcBef>
                <a:spcPts val="1200"/>
              </a:spcBef>
              <a:spcAft>
                <a:spcPts val="0"/>
              </a:spcAft>
              <a:buSzPts val="2200"/>
              <a:buNone/>
            </a:pPr>
            <a:endParaRPr/>
          </a:p>
        </p:txBody>
      </p:sp>
      <p:sp>
        <p:nvSpPr>
          <p:cNvPr id="99" name="Google Shape;99;p2"/>
          <p:cNvSpPr txBox="1"/>
          <p:nvPr/>
        </p:nvSpPr>
        <p:spPr>
          <a:xfrm>
            <a:off x="318052" y="859382"/>
            <a:ext cx="8540700" cy="3201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dirty="0">
                <a:solidFill>
                  <a:schemeClr val="dk1"/>
                </a:solidFill>
                <a:latin typeface="Corbel"/>
                <a:ea typeface="Corbel"/>
                <a:cs typeface="Corbel"/>
                <a:sym typeface="Corbel"/>
              </a:rPr>
              <a:t>	</a:t>
            </a:r>
            <a:r>
              <a:rPr lang="en-US" b="1" i="0" u="none" strike="noStrike" cap="none" dirty="0">
                <a:solidFill>
                  <a:schemeClr val="lt1"/>
                </a:solidFill>
                <a:latin typeface="Arial"/>
                <a:ea typeface="Arial"/>
                <a:cs typeface="Arial"/>
                <a:sym typeface="Arial"/>
              </a:rPr>
              <a:t>Alex Rodríguez was born in 1952 in Caracas/Venezuela. Since his childhood, Alex felt attracted to the sounds of diverse styles of music. Surrounded by an ambiance where music has always been a significant cultural expression, he decided for the guitar. Although he studied classical guitar in Caracas with the eminent pedagogue Manuel Enrique Pérez Díaz, Alex's musical world was always very diverse and similarly embraced rock and jazz. </a:t>
            </a:r>
            <a:endParaRPr dirty="0"/>
          </a:p>
          <a:p>
            <a:pPr marL="0" marR="0" lvl="0" indent="0" algn="just" rtl="0">
              <a:spcBef>
                <a:spcPts val="0"/>
              </a:spcBef>
              <a:spcAft>
                <a:spcPts val="0"/>
              </a:spcAft>
              <a:buNone/>
            </a:pPr>
            <a:endParaRPr b="1" i="0" u="none" strike="noStrike" cap="none" dirty="0">
              <a:solidFill>
                <a:schemeClr val="lt1"/>
              </a:solidFill>
              <a:latin typeface="Arial"/>
              <a:ea typeface="Arial"/>
              <a:cs typeface="Arial"/>
              <a:sym typeface="Arial"/>
            </a:endParaRPr>
          </a:p>
          <a:p>
            <a:pPr marL="0" marR="0" lvl="0" indent="0" algn="just" rtl="0">
              <a:spcBef>
                <a:spcPts val="0"/>
              </a:spcBef>
              <a:spcAft>
                <a:spcPts val="0"/>
              </a:spcAft>
              <a:buNone/>
            </a:pPr>
            <a:r>
              <a:rPr lang="en-US" b="1" i="0" u="none" strike="noStrike" cap="none" dirty="0">
                <a:solidFill>
                  <a:schemeClr val="lt1"/>
                </a:solidFill>
                <a:latin typeface="Arial"/>
                <a:ea typeface="Arial"/>
                <a:cs typeface="Arial"/>
                <a:sym typeface="Arial"/>
              </a:rPr>
              <a:t>	Eager to become familiar with other cultures, music represented for Alex an “excuse” to explore the world, and he decided to go to Spain to continue his music studies, where he studied with Regino </a:t>
            </a:r>
            <a:r>
              <a:rPr lang="en-US" b="1" i="0" u="none" strike="noStrike" cap="none" dirty="0" err="1">
                <a:solidFill>
                  <a:schemeClr val="lt1"/>
                </a:solidFill>
                <a:latin typeface="Arial"/>
                <a:ea typeface="Arial"/>
                <a:cs typeface="Arial"/>
                <a:sym typeface="Arial"/>
              </a:rPr>
              <a:t>Sainz</a:t>
            </a:r>
            <a:r>
              <a:rPr lang="en-US" b="1" i="0" u="none" strike="noStrike" cap="none" dirty="0">
                <a:solidFill>
                  <a:schemeClr val="lt1"/>
                </a:solidFill>
                <a:latin typeface="Arial"/>
                <a:ea typeface="Arial"/>
                <a:cs typeface="Arial"/>
                <a:sym typeface="Arial"/>
              </a:rPr>
              <a:t> de la </a:t>
            </a:r>
            <a:r>
              <a:rPr lang="en-US" b="1" i="0" u="none" strike="noStrike" cap="none" dirty="0" err="1">
                <a:solidFill>
                  <a:schemeClr val="lt1"/>
                </a:solidFill>
                <a:latin typeface="Arial"/>
                <a:ea typeface="Arial"/>
                <a:cs typeface="Arial"/>
                <a:sym typeface="Arial"/>
              </a:rPr>
              <a:t>Maza</a:t>
            </a:r>
            <a:r>
              <a:rPr lang="en-US" b="1" i="0" u="none" strike="noStrike" cap="none" dirty="0">
                <a:solidFill>
                  <a:schemeClr val="lt1"/>
                </a:solidFill>
                <a:latin typeface="Arial"/>
                <a:ea typeface="Arial"/>
                <a:cs typeface="Arial"/>
                <a:sym typeface="Arial"/>
              </a:rPr>
              <a:t>. There, he remained for some years performing, learning, and enjoying the sojourn, before returning to his country. Once in Venezuela, Alex became an active working musician for diverse bands, radio, and television such as </a:t>
            </a:r>
            <a:r>
              <a:rPr lang="en-US" b="1" i="0" u="none" strike="noStrike" cap="none" dirty="0" err="1">
                <a:solidFill>
                  <a:schemeClr val="lt1"/>
                </a:solidFill>
                <a:latin typeface="Arial"/>
                <a:ea typeface="Arial"/>
                <a:cs typeface="Arial"/>
                <a:sym typeface="Arial"/>
              </a:rPr>
              <a:t>Aldemaro</a:t>
            </a:r>
            <a:r>
              <a:rPr lang="en-US" b="1" i="0" u="none" strike="noStrike" cap="none" dirty="0">
                <a:solidFill>
                  <a:schemeClr val="lt1"/>
                </a:solidFill>
                <a:latin typeface="Arial"/>
                <a:ea typeface="Arial"/>
                <a:cs typeface="Arial"/>
                <a:sym typeface="Arial"/>
              </a:rPr>
              <a:t> Romero and his Onda Nueva, </a:t>
            </a:r>
            <a:r>
              <a:rPr lang="en-US" b="1" i="0" u="none" strike="noStrike" cap="none" dirty="0" err="1">
                <a:solidFill>
                  <a:schemeClr val="lt1"/>
                </a:solidFill>
                <a:latin typeface="Arial"/>
                <a:ea typeface="Arial"/>
                <a:cs typeface="Arial"/>
                <a:sym typeface="Arial"/>
              </a:rPr>
              <a:t>Renny</a:t>
            </a:r>
            <a:r>
              <a:rPr lang="en-US" b="1" i="0" u="none" strike="noStrike" cap="none" dirty="0">
                <a:solidFill>
                  <a:schemeClr val="lt1"/>
                </a:solidFill>
                <a:latin typeface="Arial"/>
                <a:ea typeface="Arial"/>
                <a:cs typeface="Arial"/>
                <a:sym typeface="Arial"/>
              </a:rPr>
              <a:t> Show’s Orchestra and Radio Caracas TV’s Orchestra.  Alex wrote about his work </a:t>
            </a:r>
            <a:r>
              <a:rPr lang="en-US" b="1" i="1" u="none" strike="noStrike" cap="none" dirty="0" err="1">
                <a:solidFill>
                  <a:schemeClr val="lt1"/>
                </a:solidFill>
                <a:latin typeface="Arial"/>
                <a:ea typeface="Arial"/>
                <a:cs typeface="Arial"/>
                <a:sym typeface="Arial"/>
              </a:rPr>
              <a:t>Mucurafí</a:t>
            </a:r>
            <a:r>
              <a:rPr lang="en-US" b="1" i="0" u="none" strike="noStrike" cap="none" dirty="0">
                <a:solidFill>
                  <a:schemeClr val="lt1"/>
                </a:solidFill>
                <a:latin typeface="Arial"/>
                <a:ea typeface="Arial"/>
                <a:cs typeface="Arial"/>
                <a:sym typeface="Arial"/>
              </a:rPr>
              <a:t>:</a:t>
            </a:r>
            <a:endParaRPr b="1" i="0" u="none" strike="noStrike" cap="none" dirty="0">
              <a:solidFill>
                <a:schemeClr val="lt1"/>
              </a:solidFill>
              <a:latin typeface="Arial"/>
              <a:ea typeface="Arial"/>
              <a:cs typeface="Arial"/>
              <a:sym typeface="Arial"/>
            </a:endParaRPr>
          </a:p>
          <a:p>
            <a:pPr marL="0" marR="0" lvl="0" indent="0" algn="just" rtl="0">
              <a:spcBef>
                <a:spcPts val="0"/>
              </a:spcBef>
              <a:spcAft>
                <a:spcPts val="0"/>
              </a:spcAft>
              <a:buNone/>
            </a:pPr>
            <a:endParaRPr sz="1600" b="1" dirty="0">
              <a:solidFill>
                <a:schemeClr val="lt1"/>
              </a:solidFill>
            </a:endParaRPr>
          </a:p>
        </p:txBody>
      </p:sp>
      <p:sp>
        <p:nvSpPr>
          <p:cNvPr id="100" name="Google Shape;100;p2"/>
          <p:cNvSpPr txBox="1"/>
          <p:nvPr/>
        </p:nvSpPr>
        <p:spPr>
          <a:xfrm>
            <a:off x="9293097" y="4875503"/>
            <a:ext cx="287240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n-US" sz="2200" b="1" i="1" u="none" strike="noStrike" cap="none">
                <a:solidFill>
                  <a:srgbClr val="2791A6"/>
                </a:solidFill>
                <a:latin typeface="Corbel"/>
                <a:ea typeface="Corbel"/>
                <a:cs typeface="Corbel"/>
                <a:sym typeface="Corbel"/>
              </a:rPr>
              <a:t>Mucurafí </a:t>
            </a:r>
            <a:r>
              <a:rPr lang="en-US" sz="2200" b="1" i="0" u="none" strike="noStrike" cap="none">
                <a:solidFill>
                  <a:srgbClr val="2791A6"/>
                </a:solidFill>
                <a:latin typeface="Corbel"/>
                <a:ea typeface="Corbel"/>
                <a:cs typeface="Corbel"/>
                <a:sym typeface="Corbel"/>
              </a:rPr>
              <a:t>(2:42)</a:t>
            </a:r>
            <a:endParaRPr/>
          </a:p>
        </p:txBody>
      </p:sp>
      <p:pic>
        <p:nvPicPr>
          <p:cNvPr id="101" name="Google Shape;101;p2"/>
          <p:cNvPicPr preferRelativeResize="0"/>
          <p:nvPr/>
        </p:nvPicPr>
        <p:blipFill rotWithShape="1">
          <a:blip r:embed="rId5">
            <a:alphaModFix/>
          </a:blip>
          <a:srcRect/>
          <a:stretch/>
        </p:blipFill>
        <p:spPr>
          <a:xfrm>
            <a:off x="9572723" y="1785545"/>
            <a:ext cx="2314477" cy="2962530"/>
          </a:xfrm>
          <a:prstGeom prst="rect">
            <a:avLst/>
          </a:prstGeom>
          <a:noFill/>
          <a:ln>
            <a:noFill/>
          </a:ln>
        </p:spPr>
      </p:pic>
      <p:sp>
        <p:nvSpPr>
          <p:cNvPr id="102" name="Google Shape;102;p2"/>
          <p:cNvSpPr txBox="1"/>
          <p:nvPr/>
        </p:nvSpPr>
        <p:spPr>
          <a:xfrm>
            <a:off x="924340" y="4303141"/>
            <a:ext cx="7341600" cy="738900"/>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en-US" sz="1400" b="1" i="0" u="none" strike="noStrike" cap="none">
                <a:solidFill>
                  <a:schemeClr val="lt1"/>
                </a:solidFill>
                <a:latin typeface="Arial"/>
                <a:ea typeface="Arial"/>
                <a:cs typeface="Arial"/>
                <a:sym typeface="Arial"/>
              </a:rPr>
              <a:t>It is inspired by the Andean landscape of one of the southern towns in Mérida's city. This Venezuelan waltz evokes its most traditional origins with an emphasis on melody, adorned with a subtle harmony.  </a:t>
            </a:r>
            <a:endParaRPr/>
          </a:p>
        </p:txBody>
      </p:sp>
      <p:pic>
        <p:nvPicPr>
          <p:cNvPr id="3" name="Mucurafi">
            <a:hlinkClick r:id="" action="ppaction://media"/>
            <a:extLst>
              <a:ext uri="{FF2B5EF4-FFF2-40B4-BE49-F238E27FC236}">
                <a16:creationId xmlns:a16="http://schemas.microsoft.com/office/drawing/2014/main" id="{27D7D6EA-3DD6-5C6A-128A-6762ABED85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8157" y="520782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n-US" b="1">
                <a:solidFill>
                  <a:srgbClr val="2791A6"/>
                </a:solidFill>
              </a:rPr>
              <a:t>Alex Rodríguez: </a:t>
            </a:r>
            <a:endParaRPr/>
          </a:p>
          <a:p>
            <a:pPr marL="0" lvl="0" indent="0" algn="ctr" rtl="0">
              <a:lnSpc>
                <a:spcPct val="90000"/>
              </a:lnSpc>
              <a:spcBef>
                <a:spcPts val="1200"/>
              </a:spcBef>
              <a:spcAft>
                <a:spcPts val="0"/>
              </a:spcAft>
              <a:buSzPts val="2200"/>
              <a:buNone/>
            </a:pPr>
            <a:r>
              <a:rPr lang="en-US" b="1">
                <a:solidFill>
                  <a:srgbClr val="2791A6"/>
                </a:solidFill>
              </a:rPr>
              <a:t>His Music and Life</a:t>
            </a:r>
            <a:endParaRPr/>
          </a:p>
          <a:p>
            <a:pPr marL="0" lvl="0" indent="0" algn="l" rtl="0">
              <a:lnSpc>
                <a:spcPct val="90000"/>
              </a:lnSpc>
              <a:spcBef>
                <a:spcPts val="1200"/>
              </a:spcBef>
              <a:spcAft>
                <a:spcPts val="0"/>
              </a:spcAft>
              <a:buSzPts val="2200"/>
              <a:buNone/>
            </a:pPr>
            <a:endParaRPr/>
          </a:p>
        </p:txBody>
      </p:sp>
      <p:sp>
        <p:nvSpPr>
          <p:cNvPr id="109" name="Google Shape;109;p3"/>
          <p:cNvSpPr txBox="1"/>
          <p:nvPr/>
        </p:nvSpPr>
        <p:spPr>
          <a:xfrm>
            <a:off x="344556" y="779866"/>
            <a:ext cx="8540700" cy="3878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dirty="0">
                <a:solidFill>
                  <a:srgbClr val="FFFFFF"/>
                </a:solidFill>
                <a:latin typeface="Corbel"/>
                <a:ea typeface="Corbel"/>
                <a:cs typeface="Corbel"/>
                <a:sym typeface="Corbel"/>
              </a:rPr>
              <a:t>	</a:t>
            </a:r>
            <a:r>
              <a:rPr lang="en-US" b="1" i="0" u="none" strike="noStrike" cap="none" dirty="0">
                <a:solidFill>
                  <a:srgbClr val="FFFFFF"/>
                </a:solidFill>
                <a:latin typeface="Arial"/>
                <a:ea typeface="Arial"/>
                <a:cs typeface="Arial"/>
                <a:sym typeface="Arial"/>
              </a:rPr>
              <a:t>The wish to explore new latitudes, however, aimed him to move for some years to the United States. In New York City, Alex was involved with the jazz scene, especially with Latin jazz orchestras luminaries Mario </a:t>
            </a:r>
            <a:r>
              <a:rPr lang="en-US" b="1" i="0" u="none" strike="noStrike" cap="none" dirty="0" err="1">
                <a:solidFill>
                  <a:srgbClr val="FFFFFF"/>
                </a:solidFill>
                <a:latin typeface="Arial"/>
                <a:ea typeface="Arial"/>
                <a:cs typeface="Arial"/>
                <a:sym typeface="Arial"/>
              </a:rPr>
              <a:t>Bauza</a:t>
            </a:r>
            <a:r>
              <a:rPr lang="en-US" b="1" i="0" u="none" strike="noStrike" cap="none" dirty="0">
                <a:solidFill>
                  <a:srgbClr val="FFFFFF"/>
                </a:solidFill>
                <a:latin typeface="Arial"/>
                <a:ea typeface="Arial"/>
                <a:cs typeface="Arial"/>
                <a:sym typeface="Arial"/>
              </a:rPr>
              <a:t> and Ray Mantilla, among others, displaying multifaceted roles as composer, orchestrator, guitarist, bassist, arranger, record producer, director, and teacher. In this city, he recorded his album “</a:t>
            </a:r>
            <a:r>
              <a:rPr lang="en-US" b="1" i="0" u="none" strike="noStrike" cap="none" dirty="0" err="1">
                <a:solidFill>
                  <a:srgbClr val="FFFFFF"/>
                </a:solidFill>
                <a:latin typeface="Arial"/>
                <a:ea typeface="Arial"/>
                <a:cs typeface="Arial"/>
                <a:sym typeface="Arial"/>
              </a:rPr>
              <a:t>Busqueda</a:t>
            </a:r>
            <a:r>
              <a:rPr lang="en-US" b="1" i="0" u="none" strike="noStrike" cap="none" dirty="0">
                <a:solidFill>
                  <a:srgbClr val="FFFFFF"/>
                </a:solidFill>
                <a:latin typeface="Arial"/>
                <a:ea typeface="Arial"/>
                <a:cs typeface="Arial"/>
                <a:sym typeface="Arial"/>
              </a:rPr>
              <a:t>” (1978) with local renowned jazz musicians. </a:t>
            </a:r>
            <a:endParaRPr dirty="0"/>
          </a:p>
          <a:p>
            <a:pPr marL="0" marR="0" lvl="0" indent="0" algn="just" rtl="0">
              <a:spcBef>
                <a:spcPts val="0"/>
              </a:spcBef>
              <a:spcAft>
                <a:spcPts val="0"/>
              </a:spcAft>
              <a:buNone/>
            </a:pPr>
            <a:endParaRPr b="1" i="0" u="none" strike="noStrike" cap="none" dirty="0">
              <a:solidFill>
                <a:srgbClr val="FFFFFF"/>
              </a:solidFill>
              <a:latin typeface="Arial"/>
              <a:ea typeface="Arial"/>
              <a:cs typeface="Arial"/>
              <a:sym typeface="Arial"/>
            </a:endParaRPr>
          </a:p>
          <a:p>
            <a:pPr marL="0" marR="0" lvl="0" indent="0" algn="just" rtl="0">
              <a:spcBef>
                <a:spcPts val="0"/>
              </a:spcBef>
              <a:spcAft>
                <a:spcPts val="0"/>
              </a:spcAft>
              <a:buNone/>
            </a:pPr>
            <a:r>
              <a:rPr lang="en-US" b="1" i="0" u="none" strike="noStrike" cap="none" dirty="0">
                <a:solidFill>
                  <a:srgbClr val="FFFFFF"/>
                </a:solidFill>
                <a:latin typeface="Arial"/>
                <a:ea typeface="Arial"/>
                <a:cs typeface="Arial"/>
                <a:sym typeface="Arial"/>
              </a:rPr>
              <a:t>	</a:t>
            </a:r>
            <a:r>
              <a:rPr lang="en-US" b="1" i="0" u="none" strike="noStrike" cap="none" dirty="0">
                <a:solidFill>
                  <a:schemeClr val="lt1"/>
                </a:solidFill>
                <a:latin typeface="Arial"/>
                <a:ea typeface="Arial"/>
                <a:cs typeface="Arial"/>
                <a:sym typeface="Arial"/>
              </a:rPr>
              <a:t>Once back in Venezuela in the 1980s, Alex continued his multilayered musical career, founding the “Symphonic Jazz Season” with the Venezuela Symphony Orchestra and producing his CD “Universe” (2000), together with different musical activities. During this period, Alex felt the call to embrace again the guitar, his main instrument, and compose music for it. Since then, Alex has created a wonderful group of works including solo and chamber music pieces which were recorded for his CD “Venezuelan guitarists play Alex Rodríguez;” the guitar concertos </a:t>
            </a:r>
            <a:r>
              <a:rPr lang="en-US" b="1" i="1" u="none" strike="noStrike" cap="none" dirty="0">
                <a:solidFill>
                  <a:schemeClr val="lt1"/>
                </a:solidFill>
                <a:latin typeface="Arial"/>
                <a:ea typeface="Arial"/>
                <a:cs typeface="Arial"/>
                <a:sym typeface="Arial"/>
              </a:rPr>
              <a:t>Time Traveler </a:t>
            </a:r>
            <a:r>
              <a:rPr lang="en-US" b="1" i="0" u="none" strike="noStrike" cap="none" dirty="0">
                <a:solidFill>
                  <a:schemeClr val="lt1"/>
                </a:solidFill>
                <a:latin typeface="Arial"/>
                <a:ea typeface="Arial"/>
                <a:cs typeface="Arial"/>
                <a:sym typeface="Arial"/>
              </a:rPr>
              <a:t>(2001) premiered by the Municipal Symphony Orchestra of Caracas and </a:t>
            </a:r>
            <a:r>
              <a:rPr lang="en-US" b="1" i="1" u="none" strike="noStrike" cap="none" dirty="0">
                <a:solidFill>
                  <a:schemeClr val="lt1"/>
                </a:solidFill>
                <a:latin typeface="Arial"/>
                <a:ea typeface="Arial"/>
                <a:cs typeface="Arial"/>
                <a:sym typeface="Arial"/>
              </a:rPr>
              <a:t>Katana</a:t>
            </a:r>
            <a:r>
              <a:rPr lang="en-US" b="1" i="0" u="none" strike="noStrike" cap="none" dirty="0">
                <a:solidFill>
                  <a:schemeClr val="lt1"/>
                </a:solidFill>
                <a:latin typeface="Arial"/>
                <a:ea typeface="Arial"/>
                <a:cs typeface="Arial"/>
                <a:sym typeface="Arial"/>
              </a:rPr>
              <a:t> (2011) premiered by Venezuela Symphony Orchestra, both with Rubén </a:t>
            </a:r>
            <a:r>
              <a:rPr lang="en-US" b="1" i="0" u="none" strike="noStrike" cap="none" dirty="0" err="1">
                <a:solidFill>
                  <a:schemeClr val="lt1"/>
                </a:solidFill>
                <a:latin typeface="Arial"/>
                <a:ea typeface="Arial"/>
                <a:cs typeface="Arial"/>
                <a:sym typeface="Arial"/>
              </a:rPr>
              <a:t>Riera</a:t>
            </a:r>
            <a:r>
              <a:rPr lang="en-US" b="1" i="0" u="none" strike="noStrike" cap="none" dirty="0">
                <a:solidFill>
                  <a:schemeClr val="lt1"/>
                </a:solidFill>
                <a:latin typeface="Arial"/>
                <a:ea typeface="Arial"/>
                <a:cs typeface="Arial"/>
                <a:sym typeface="Arial"/>
              </a:rPr>
              <a:t> as a soloist. Some of his compositions have won the composition awards, including the Metropolitan District of Caracas Prize of Music. </a:t>
            </a:r>
            <a:r>
              <a:rPr lang="en-US" b="1" i="0" u="none" strike="noStrike" cap="none" dirty="0">
                <a:solidFill>
                  <a:srgbClr val="FFFFFF"/>
                </a:solidFill>
                <a:latin typeface="Arial"/>
                <a:ea typeface="Arial"/>
                <a:cs typeface="Arial"/>
                <a:sym typeface="Arial"/>
              </a:rPr>
              <a:t>Alex wrote about his work </a:t>
            </a:r>
            <a:r>
              <a:rPr lang="en-US" b="1" i="1" u="none" strike="noStrike" cap="none" dirty="0" err="1">
                <a:solidFill>
                  <a:srgbClr val="FFFFFF"/>
                </a:solidFill>
                <a:latin typeface="Arial"/>
                <a:ea typeface="Arial"/>
                <a:cs typeface="Arial"/>
                <a:sym typeface="Arial"/>
              </a:rPr>
              <a:t>Capaz</a:t>
            </a:r>
            <a:r>
              <a:rPr lang="en-US" b="1" i="0" u="none" strike="noStrike" cap="none" dirty="0">
                <a:solidFill>
                  <a:srgbClr val="FFFFFF"/>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800"/>
              <a:buFont typeface="Corbel"/>
              <a:buNone/>
            </a:pPr>
            <a:endParaRPr sz="1800" b="0" i="0" u="none" strike="noStrike" cap="none" dirty="0">
              <a:solidFill>
                <a:schemeClr val="lt1"/>
              </a:solidFill>
              <a:latin typeface="Arial"/>
              <a:ea typeface="Arial"/>
              <a:cs typeface="Arial"/>
              <a:sym typeface="Arial"/>
            </a:endParaRPr>
          </a:p>
        </p:txBody>
      </p:sp>
      <p:sp>
        <p:nvSpPr>
          <p:cNvPr id="110" name="Google Shape;110;p3"/>
          <p:cNvSpPr txBox="1"/>
          <p:nvPr/>
        </p:nvSpPr>
        <p:spPr>
          <a:xfrm>
            <a:off x="9293097" y="4903639"/>
            <a:ext cx="287240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n-US" sz="2200" b="1" i="1" u="none" strike="noStrike" cap="none">
                <a:solidFill>
                  <a:srgbClr val="2791A6"/>
                </a:solidFill>
                <a:latin typeface="Corbel"/>
                <a:ea typeface="Corbel"/>
                <a:cs typeface="Corbel"/>
                <a:sym typeface="Corbel"/>
              </a:rPr>
              <a:t>Capaz </a:t>
            </a:r>
            <a:r>
              <a:rPr lang="en-US" sz="2200" b="1" i="0" u="none" strike="noStrike" cap="none">
                <a:solidFill>
                  <a:srgbClr val="2791A6"/>
                </a:solidFill>
                <a:latin typeface="Corbel"/>
                <a:ea typeface="Corbel"/>
                <a:cs typeface="Corbel"/>
                <a:sym typeface="Corbel"/>
              </a:rPr>
              <a:t>(4:48)</a:t>
            </a:r>
            <a:endParaRPr sz="2200" b="1" i="1" u="none" strike="noStrike" cap="none">
              <a:solidFill>
                <a:srgbClr val="2791A6"/>
              </a:solidFill>
              <a:latin typeface="Corbel"/>
              <a:ea typeface="Corbel"/>
              <a:cs typeface="Corbel"/>
              <a:sym typeface="Corbel"/>
            </a:endParaRPr>
          </a:p>
        </p:txBody>
      </p:sp>
      <p:pic>
        <p:nvPicPr>
          <p:cNvPr id="111" name="Google Shape;111;p3" descr="A person holding a guitar&#10;&#10;Description automatically generated"/>
          <p:cNvPicPr preferRelativeResize="0"/>
          <p:nvPr/>
        </p:nvPicPr>
        <p:blipFill rotWithShape="1">
          <a:blip r:embed="rId5">
            <a:alphaModFix/>
          </a:blip>
          <a:srcRect l="1606" r="1609" b="1"/>
          <a:stretch/>
        </p:blipFill>
        <p:spPr>
          <a:xfrm>
            <a:off x="9424687" y="1942120"/>
            <a:ext cx="2712004" cy="2814590"/>
          </a:xfrm>
          <a:prstGeom prst="rect">
            <a:avLst/>
          </a:prstGeom>
          <a:noFill/>
          <a:ln>
            <a:noFill/>
          </a:ln>
        </p:spPr>
      </p:pic>
      <p:sp>
        <p:nvSpPr>
          <p:cNvPr id="112" name="Google Shape;112;p3"/>
          <p:cNvSpPr txBox="1"/>
          <p:nvPr/>
        </p:nvSpPr>
        <p:spPr>
          <a:xfrm>
            <a:off x="715617" y="4842448"/>
            <a:ext cx="79083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It is a Venezuelan waltz-song musical genre, whose title is based on a town in the Andes. The work embraces a romantic style in which the harmony intertwined with the melody, creates timbral subtleties that describe the landscape.</a:t>
            </a:r>
            <a:endParaRPr/>
          </a:p>
        </p:txBody>
      </p:sp>
      <p:pic>
        <p:nvPicPr>
          <p:cNvPr id="2" name="Capaz">
            <a:hlinkClick r:id="" action="ppaction://media"/>
            <a:extLst>
              <a:ext uri="{FF2B5EF4-FFF2-40B4-BE49-F238E27FC236}">
                <a16:creationId xmlns:a16="http://schemas.microsoft.com/office/drawing/2014/main" id="{A1797CB6-B1DF-DBB2-6A1C-0AD2F3A98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3182" y="51628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n-US" b="1">
                <a:solidFill>
                  <a:srgbClr val="2791A6"/>
                </a:solidFill>
              </a:rPr>
              <a:t>Alex Rodríguez: </a:t>
            </a:r>
            <a:endParaRPr/>
          </a:p>
          <a:p>
            <a:pPr marL="0" lvl="0" indent="0" algn="ctr" rtl="0">
              <a:lnSpc>
                <a:spcPct val="90000"/>
              </a:lnSpc>
              <a:spcBef>
                <a:spcPts val="1200"/>
              </a:spcBef>
              <a:spcAft>
                <a:spcPts val="0"/>
              </a:spcAft>
              <a:buSzPts val="2200"/>
              <a:buNone/>
            </a:pPr>
            <a:r>
              <a:rPr lang="en-US" b="1">
                <a:solidFill>
                  <a:srgbClr val="2791A6"/>
                </a:solidFill>
              </a:rPr>
              <a:t>His Music and Life</a:t>
            </a:r>
            <a:endParaRPr/>
          </a:p>
          <a:p>
            <a:pPr marL="0" lvl="0" indent="0" algn="l" rtl="0">
              <a:lnSpc>
                <a:spcPct val="90000"/>
              </a:lnSpc>
              <a:spcBef>
                <a:spcPts val="1200"/>
              </a:spcBef>
              <a:spcAft>
                <a:spcPts val="0"/>
              </a:spcAft>
              <a:buSzPts val="2200"/>
              <a:buNone/>
            </a:pPr>
            <a:endParaRPr/>
          </a:p>
        </p:txBody>
      </p:sp>
      <p:sp>
        <p:nvSpPr>
          <p:cNvPr id="119" name="Google Shape;119;p4"/>
          <p:cNvSpPr txBox="1"/>
          <p:nvPr/>
        </p:nvSpPr>
        <p:spPr>
          <a:xfrm>
            <a:off x="318048" y="753359"/>
            <a:ext cx="8540700" cy="2955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dirty="0">
                <a:solidFill>
                  <a:srgbClr val="FFFFFF"/>
                </a:solidFill>
                <a:latin typeface="Corbel"/>
                <a:ea typeface="Corbel"/>
                <a:cs typeface="Corbel"/>
                <a:sym typeface="Corbel"/>
              </a:rPr>
              <a:t>	</a:t>
            </a:r>
            <a:r>
              <a:rPr lang="en-US" b="1" i="0" u="none" strike="noStrike" cap="none" dirty="0">
                <a:solidFill>
                  <a:srgbClr val="FFFFFF"/>
                </a:solidFill>
                <a:latin typeface="Arial"/>
                <a:ea typeface="Arial"/>
                <a:cs typeface="Arial"/>
                <a:sym typeface="Arial"/>
              </a:rPr>
              <a:t>The eminent guitar pedagogue and performer </a:t>
            </a:r>
            <a:r>
              <a:rPr lang="en-US" b="1" i="0" u="none" strike="noStrike" cap="none" dirty="0" err="1">
                <a:solidFill>
                  <a:srgbClr val="FFFFFF"/>
                </a:solidFill>
                <a:latin typeface="Arial"/>
                <a:ea typeface="Arial"/>
                <a:cs typeface="Arial"/>
                <a:sym typeface="Arial"/>
              </a:rPr>
              <a:t>Leopolo</a:t>
            </a:r>
            <a:r>
              <a:rPr lang="en-US" b="1" i="0" u="none" strike="noStrike" cap="none" dirty="0">
                <a:solidFill>
                  <a:srgbClr val="FFFFFF"/>
                </a:solidFill>
                <a:latin typeface="Arial"/>
                <a:ea typeface="Arial"/>
                <a:cs typeface="Arial"/>
                <a:sym typeface="Arial"/>
              </a:rPr>
              <a:t> </a:t>
            </a:r>
            <a:r>
              <a:rPr lang="en-US" b="1" i="0" u="none" strike="noStrike" cap="none" dirty="0" err="1">
                <a:solidFill>
                  <a:srgbClr val="FFFFFF"/>
                </a:solidFill>
                <a:latin typeface="Arial"/>
                <a:ea typeface="Arial"/>
                <a:cs typeface="Arial"/>
                <a:sym typeface="Arial"/>
              </a:rPr>
              <a:t>Igarza</a:t>
            </a:r>
            <a:r>
              <a:rPr lang="en-US" b="1" i="0" u="none" strike="noStrike" cap="none" dirty="0">
                <a:solidFill>
                  <a:srgbClr val="FFFFFF"/>
                </a:solidFill>
                <a:latin typeface="Arial"/>
                <a:ea typeface="Arial"/>
                <a:cs typeface="Arial"/>
                <a:sym typeface="Arial"/>
              </a:rPr>
              <a:t> expressed about Alex’s guitar music, “His understanding of the composition and deep knowledge of the guitar, making it one of our finest composers for guitar and orchestra.” </a:t>
            </a:r>
            <a:r>
              <a:rPr lang="en-US" b="1" i="0" u="none" strike="noStrike" cap="none" dirty="0">
                <a:solidFill>
                  <a:schemeClr val="dk1"/>
                </a:solidFill>
                <a:latin typeface="Arial"/>
                <a:ea typeface="Arial"/>
                <a:cs typeface="Arial"/>
                <a:sym typeface="Arial"/>
              </a:rPr>
              <a:t>	</a:t>
            </a:r>
            <a:endParaRPr dirty="0"/>
          </a:p>
          <a:p>
            <a:pPr marL="0" marR="0" lvl="0" indent="0" algn="just" rtl="0">
              <a:spcBef>
                <a:spcPts val="0"/>
              </a:spcBef>
              <a:spcAft>
                <a:spcPts val="0"/>
              </a:spcAft>
              <a:buNone/>
            </a:pPr>
            <a:endParaRPr b="1" i="0" u="none" strike="noStrike" cap="none" dirty="0">
              <a:solidFill>
                <a:schemeClr val="lt1"/>
              </a:solidFill>
              <a:latin typeface="Arial"/>
              <a:ea typeface="Arial"/>
              <a:cs typeface="Arial"/>
              <a:sym typeface="Arial"/>
            </a:endParaRPr>
          </a:p>
          <a:p>
            <a:pPr marL="0" marR="0" lvl="0" indent="0" algn="just" rtl="0">
              <a:spcBef>
                <a:spcPts val="0"/>
              </a:spcBef>
              <a:spcAft>
                <a:spcPts val="0"/>
              </a:spcAft>
              <a:buNone/>
            </a:pPr>
            <a:r>
              <a:rPr lang="en-US" b="1" i="0" u="none" strike="noStrike" cap="none" dirty="0">
                <a:solidFill>
                  <a:schemeClr val="lt1"/>
                </a:solidFill>
                <a:latin typeface="Arial"/>
                <a:ea typeface="Arial"/>
                <a:cs typeface="Arial"/>
                <a:sym typeface="Arial"/>
              </a:rPr>
              <a:t>	The political crisis in Venezuela forced Alex to embark on another sojourn abroad and move in 2013 to Pittsburg. The United States welcomed Alex with new opportunities for his music. His works Big Band titled </a:t>
            </a:r>
            <a:r>
              <a:rPr lang="en-US" b="1" i="1" u="none" strike="noStrike" cap="none" dirty="0">
                <a:solidFill>
                  <a:schemeClr val="lt1"/>
                </a:solidFill>
                <a:latin typeface="Arial"/>
                <a:ea typeface="Arial"/>
                <a:cs typeface="Arial"/>
                <a:sym typeface="Arial"/>
              </a:rPr>
              <a:t>Allegheny River </a:t>
            </a:r>
            <a:r>
              <a:rPr lang="en-US" b="1" i="0" u="none" strike="noStrike" cap="none" dirty="0">
                <a:solidFill>
                  <a:schemeClr val="lt1"/>
                </a:solidFill>
                <a:latin typeface="Arial"/>
                <a:ea typeface="Arial"/>
                <a:cs typeface="Arial"/>
                <a:sym typeface="Arial"/>
              </a:rPr>
              <a:t>(2013) for Big Band; his string quartet </a:t>
            </a:r>
            <a:r>
              <a:rPr lang="en-US" b="1" i="1" u="none" strike="noStrike" cap="none" dirty="0">
                <a:solidFill>
                  <a:schemeClr val="lt1"/>
                </a:solidFill>
                <a:latin typeface="Arial"/>
                <a:ea typeface="Arial"/>
                <a:cs typeface="Arial"/>
                <a:sym typeface="Arial"/>
              </a:rPr>
              <a:t>Mirrors</a:t>
            </a:r>
            <a:r>
              <a:rPr lang="en-US" b="1" i="0" u="none" strike="noStrike" cap="none" dirty="0">
                <a:solidFill>
                  <a:schemeClr val="lt1"/>
                </a:solidFill>
                <a:latin typeface="Arial"/>
                <a:ea typeface="Arial"/>
                <a:cs typeface="Arial"/>
                <a:sym typeface="Arial"/>
              </a:rPr>
              <a:t> (2015) is performed by the Sound Impact Quintet during its tour in Costa Rica; his work for solo guitar and chamber orchestra </a:t>
            </a:r>
            <a:r>
              <a:rPr lang="en-US" b="1" i="1" u="none" strike="noStrike" cap="none" dirty="0">
                <a:solidFill>
                  <a:schemeClr val="lt1"/>
                </a:solidFill>
                <a:latin typeface="Arial"/>
                <a:ea typeface="Arial"/>
                <a:cs typeface="Arial"/>
                <a:sym typeface="Arial"/>
              </a:rPr>
              <a:t>Continental Suite </a:t>
            </a:r>
            <a:r>
              <a:rPr lang="en-US" b="1" i="0" u="none" strike="noStrike" cap="none" dirty="0">
                <a:solidFill>
                  <a:schemeClr val="lt1"/>
                </a:solidFill>
                <a:latin typeface="Arial"/>
                <a:ea typeface="Arial"/>
                <a:cs typeface="Arial"/>
                <a:sym typeface="Arial"/>
              </a:rPr>
              <a:t>(2018) was premiered in New York City by the North/South Chamber Orchestra conducted by Max </a:t>
            </a:r>
            <a:r>
              <a:rPr lang="en-US" b="1" i="0" u="none" strike="noStrike" cap="none" dirty="0" err="1">
                <a:solidFill>
                  <a:schemeClr val="lt1"/>
                </a:solidFill>
                <a:latin typeface="Arial"/>
                <a:ea typeface="Arial"/>
                <a:cs typeface="Arial"/>
                <a:sym typeface="Arial"/>
              </a:rPr>
              <a:t>Lifchitz</a:t>
            </a:r>
            <a:r>
              <a:rPr lang="en-US" b="1" i="0" u="none" strike="noStrike" cap="none" dirty="0">
                <a:solidFill>
                  <a:schemeClr val="lt1"/>
                </a:solidFill>
                <a:latin typeface="Arial"/>
                <a:ea typeface="Arial"/>
                <a:cs typeface="Arial"/>
                <a:sym typeface="Arial"/>
              </a:rPr>
              <a:t>, and Hermann Hudde as a soloist. Recently, Alex released his solo guitar album “Tan </a:t>
            </a:r>
            <a:r>
              <a:rPr lang="en-US" b="1" i="0" u="none" strike="noStrike" cap="none" dirty="0" err="1">
                <a:solidFill>
                  <a:schemeClr val="lt1"/>
                </a:solidFill>
                <a:latin typeface="Arial"/>
                <a:ea typeface="Arial"/>
                <a:cs typeface="Arial"/>
                <a:sym typeface="Arial"/>
              </a:rPr>
              <a:t>lejos</a:t>
            </a:r>
            <a:r>
              <a:rPr lang="en-US" b="1" i="0" u="none" strike="noStrike" cap="none" dirty="0">
                <a:solidFill>
                  <a:schemeClr val="lt1"/>
                </a:solidFill>
                <a:latin typeface="Arial"/>
                <a:ea typeface="Arial"/>
                <a:cs typeface="Arial"/>
                <a:sym typeface="Arial"/>
              </a:rPr>
              <a:t> y tan </a:t>
            </a:r>
            <a:r>
              <a:rPr lang="en-US" b="1" i="0" u="none" strike="noStrike" cap="none" dirty="0" err="1">
                <a:solidFill>
                  <a:schemeClr val="lt1"/>
                </a:solidFill>
                <a:latin typeface="Arial"/>
                <a:ea typeface="Arial"/>
                <a:cs typeface="Arial"/>
                <a:sym typeface="Arial"/>
              </a:rPr>
              <a:t>cerca</a:t>
            </a:r>
            <a:r>
              <a:rPr lang="en-US" b="1" i="0" u="none" strike="noStrike" cap="none" dirty="0">
                <a:solidFill>
                  <a:schemeClr val="lt1"/>
                </a:solidFill>
                <a:latin typeface="Arial"/>
                <a:ea typeface="Arial"/>
                <a:cs typeface="Arial"/>
                <a:sym typeface="Arial"/>
              </a:rPr>
              <a:t>” (2020) performing his compositions. This album is an immense document for those who appreciate the composer performing his own works. Alex wrote about his work </a:t>
            </a:r>
            <a:r>
              <a:rPr lang="en-US" b="1" i="1" u="none" strike="noStrike" cap="none" dirty="0" err="1">
                <a:solidFill>
                  <a:srgbClr val="FFFFFF"/>
                </a:solidFill>
                <a:latin typeface="Arial"/>
                <a:ea typeface="Arial"/>
                <a:cs typeface="Arial"/>
                <a:sym typeface="Arial"/>
              </a:rPr>
              <a:t>Karimao</a:t>
            </a:r>
            <a:r>
              <a:rPr lang="en-US" b="1" i="1" u="none" strike="noStrike" cap="none" dirty="0">
                <a:solidFill>
                  <a:srgbClr val="FFFFFF"/>
                </a:solidFill>
                <a:latin typeface="Arial"/>
                <a:ea typeface="Arial"/>
                <a:cs typeface="Arial"/>
                <a:sym typeface="Arial"/>
              </a:rPr>
              <a:t>:</a:t>
            </a:r>
            <a:endParaRPr b="1" i="0" u="none" strike="noStrike" cap="none" dirty="0">
              <a:solidFill>
                <a:schemeClr val="lt1"/>
              </a:solidFill>
              <a:latin typeface="Arial"/>
              <a:ea typeface="Arial"/>
              <a:cs typeface="Arial"/>
              <a:sym typeface="Arial"/>
            </a:endParaRPr>
          </a:p>
        </p:txBody>
      </p:sp>
      <p:sp>
        <p:nvSpPr>
          <p:cNvPr id="120" name="Google Shape;120;p4"/>
          <p:cNvSpPr txBox="1"/>
          <p:nvPr/>
        </p:nvSpPr>
        <p:spPr>
          <a:xfrm>
            <a:off x="9405639" y="4129922"/>
            <a:ext cx="287240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n-US" sz="2200" b="1" i="1" u="none" strike="noStrike" cap="none">
                <a:solidFill>
                  <a:srgbClr val="2791A6"/>
                </a:solidFill>
                <a:latin typeface="Corbel"/>
                <a:ea typeface="Corbel"/>
                <a:cs typeface="Corbel"/>
                <a:sym typeface="Corbel"/>
              </a:rPr>
              <a:t>Karimao </a:t>
            </a:r>
            <a:r>
              <a:rPr lang="en-US" sz="2200" b="1" i="0" u="none" strike="noStrike" cap="none">
                <a:solidFill>
                  <a:srgbClr val="2791A6"/>
                </a:solidFill>
                <a:latin typeface="Corbel"/>
                <a:ea typeface="Corbel"/>
                <a:cs typeface="Corbel"/>
                <a:sym typeface="Corbel"/>
              </a:rPr>
              <a:t>(2:19)</a:t>
            </a:r>
            <a:endParaRPr sz="2200" b="1" i="1" u="none" strike="noStrike" cap="none">
              <a:solidFill>
                <a:srgbClr val="2791A6"/>
              </a:solidFill>
              <a:latin typeface="Corbel"/>
              <a:ea typeface="Corbel"/>
              <a:cs typeface="Corbel"/>
              <a:sym typeface="Corbel"/>
            </a:endParaRPr>
          </a:p>
        </p:txBody>
      </p:sp>
      <p:pic>
        <p:nvPicPr>
          <p:cNvPr id="121" name="Google Shape;121;p4"/>
          <p:cNvPicPr preferRelativeResize="0"/>
          <p:nvPr/>
        </p:nvPicPr>
        <p:blipFill rotWithShape="1">
          <a:blip r:embed="rId5">
            <a:alphaModFix/>
          </a:blip>
          <a:srcRect/>
          <a:stretch/>
        </p:blipFill>
        <p:spPr>
          <a:xfrm>
            <a:off x="9475977" y="2054067"/>
            <a:ext cx="2580855" cy="1843468"/>
          </a:xfrm>
          <a:prstGeom prst="rect">
            <a:avLst/>
          </a:prstGeom>
          <a:noFill/>
          <a:ln>
            <a:noFill/>
          </a:ln>
        </p:spPr>
      </p:pic>
      <p:sp>
        <p:nvSpPr>
          <p:cNvPr id="122" name="Google Shape;122;p4"/>
          <p:cNvSpPr txBox="1"/>
          <p:nvPr/>
        </p:nvSpPr>
        <p:spPr>
          <a:xfrm>
            <a:off x="916847" y="4132840"/>
            <a:ext cx="7500600" cy="954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It is a magical place, surrounded by mountains, close to the city of Caracas. This Venezuelan waltz is less traditional, both in its form and in its harmonic aesthetic, echoing the pandiatonicism by Venezuelan composer Antonio Lauro, but with my own personal harmonic approach.</a:t>
            </a:r>
            <a:endParaRPr/>
          </a:p>
        </p:txBody>
      </p:sp>
      <p:pic>
        <p:nvPicPr>
          <p:cNvPr id="2" name="Karimao">
            <a:hlinkClick r:id="" action="ppaction://media"/>
            <a:extLst>
              <a:ext uri="{FF2B5EF4-FFF2-40B4-BE49-F238E27FC236}">
                <a16:creationId xmlns:a16="http://schemas.microsoft.com/office/drawing/2014/main" id="{943E85CC-F929-D3E1-CE5E-53CD61E92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7039" y="48155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n-US" b="1">
                <a:solidFill>
                  <a:srgbClr val="2791A6"/>
                </a:solidFill>
              </a:rPr>
              <a:t>Alex Rodríguez: </a:t>
            </a:r>
            <a:endParaRPr/>
          </a:p>
          <a:p>
            <a:pPr marL="0" lvl="0" indent="0" algn="ctr" rtl="0">
              <a:lnSpc>
                <a:spcPct val="90000"/>
              </a:lnSpc>
              <a:spcBef>
                <a:spcPts val="1200"/>
              </a:spcBef>
              <a:spcAft>
                <a:spcPts val="0"/>
              </a:spcAft>
              <a:buSzPts val="2200"/>
              <a:buNone/>
            </a:pPr>
            <a:r>
              <a:rPr lang="en-US" b="1">
                <a:solidFill>
                  <a:srgbClr val="2791A6"/>
                </a:solidFill>
              </a:rPr>
              <a:t>His Music and Life</a:t>
            </a:r>
            <a:endParaRPr/>
          </a:p>
          <a:p>
            <a:pPr marL="0" lvl="0" indent="0" algn="l" rtl="0">
              <a:lnSpc>
                <a:spcPct val="90000"/>
              </a:lnSpc>
              <a:spcBef>
                <a:spcPts val="1200"/>
              </a:spcBef>
              <a:spcAft>
                <a:spcPts val="0"/>
              </a:spcAft>
              <a:buSzPts val="2200"/>
              <a:buNone/>
            </a:pPr>
            <a:endParaRPr/>
          </a:p>
        </p:txBody>
      </p:sp>
      <p:sp>
        <p:nvSpPr>
          <p:cNvPr id="129" name="Google Shape;129;p5"/>
          <p:cNvSpPr txBox="1"/>
          <p:nvPr/>
        </p:nvSpPr>
        <p:spPr>
          <a:xfrm>
            <a:off x="357807" y="872631"/>
            <a:ext cx="8540722" cy="172350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dirty="0">
                <a:solidFill>
                  <a:srgbClr val="FFFFFF"/>
                </a:solidFill>
                <a:latin typeface="Arial"/>
                <a:ea typeface="Arial"/>
                <a:cs typeface="Arial"/>
                <a:sym typeface="Arial"/>
              </a:rPr>
              <a:t>	</a:t>
            </a:r>
            <a:r>
              <a:rPr lang="en-US" b="1" i="0" u="none" strike="noStrike" cap="none" dirty="0">
                <a:solidFill>
                  <a:schemeClr val="lt1"/>
                </a:solidFill>
                <a:latin typeface="Arial"/>
                <a:ea typeface="Arial"/>
                <a:cs typeface="Arial"/>
                <a:sym typeface="Arial"/>
              </a:rPr>
              <a:t>Alex is an eclectic composer who, with his unique musical voice, takes the best from each music style to create his works of art. Because of its quality, expression, and creativity, Alex's music is already part of the Art and popular Venezuelan music history. I very much admire the natural flow of his pieces and the imprint of his musical personality, which ranges from jazz to avant-garde classical music. Alex wrote about his work </a:t>
            </a:r>
            <a:r>
              <a:rPr lang="en-US" b="1" i="1" u="none" strike="noStrike" cap="none" dirty="0">
                <a:solidFill>
                  <a:schemeClr val="lt1"/>
                </a:solidFill>
                <a:latin typeface="Arial"/>
                <a:ea typeface="Arial"/>
                <a:cs typeface="Arial"/>
                <a:sym typeface="Arial"/>
              </a:rPr>
              <a:t>Mercy</a:t>
            </a:r>
            <a:r>
              <a:rPr lang="en-US" b="1" i="0" u="none" strike="noStrike" cap="none" dirty="0">
                <a:solidFill>
                  <a:schemeClr val="lt1"/>
                </a:solidFill>
                <a:latin typeface="Arial"/>
                <a:ea typeface="Arial"/>
                <a:cs typeface="Arial"/>
                <a:sym typeface="Arial"/>
              </a:rPr>
              <a:t>:</a:t>
            </a:r>
            <a:endParaRPr dirty="0"/>
          </a:p>
          <a:p>
            <a:pPr marL="0" marR="0" lvl="0" indent="0" algn="just" rtl="0">
              <a:spcBef>
                <a:spcPts val="0"/>
              </a:spcBef>
              <a:spcAft>
                <a:spcPts val="0"/>
              </a:spcAft>
              <a:buNone/>
            </a:pPr>
            <a:endParaRPr sz="1600" b="1" i="0" u="none" strike="noStrike" cap="none" dirty="0">
              <a:solidFill>
                <a:schemeClr val="lt1"/>
              </a:solidFill>
              <a:latin typeface="Arial"/>
              <a:ea typeface="Arial"/>
              <a:cs typeface="Arial"/>
              <a:sym typeface="Arial"/>
            </a:endParaRPr>
          </a:p>
          <a:p>
            <a:pPr marL="0" marR="0" lvl="0" indent="0" algn="just" rtl="0">
              <a:spcBef>
                <a:spcPts val="0"/>
              </a:spcBef>
              <a:spcAft>
                <a:spcPts val="0"/>
              </a:spcAft>
              <a:buNone/>
            </a:pPr>
            <a:endParaRPr sz="1600" b="1" i="0" u="none" strike="noStrike" cap="none" dirty="0">
              <a:solidFill>
                <a:schemeClr val="lt1"/>
              </a:solidFill>
              <a:latin typeface="Arial"/>
              <a:ea typeface="Arial"/>
              <a:cs typeface="Arial"/>
              <a:sym typeface="Arial"/>
            </a:endParaRPr>
          </a:p>
        </p:txBody>
      </p:sp>
      <p:sp>
        <p:nvSpPr>
          <p:cNvPr id="130" name="Google Shape;130;p5"/>
          <p:cNvSpPr txBox="1"/>
          <p:nvPr/>
        </p:nvSpPr>
        <p:spPr>
          <a:xfrm>
            <a:off x="9293097" y="5072455"/>
            <a:ext cx="2872400" cy="85561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n-US" sz="2200" b="1" i="0" u="none" strike="noStrike" cap="none">
                <a:solidFill>
                  <a:srgbClr val="2791A6"/>
                </a:solidFill>
                <a:latin typeface="Corbel"/>
                <a:ea typeface="Corbel"/>
                <a:cs typeface="Corbel"/>
                <a:sym typeface="Corbel"/>
              </a:rPr>
              <a:t> </a:t>
            </a:r>
            <a:r>
              <a:rPr lang="en-US" sz="2200" b="1" i="1" u="none" strike="noStrike" cap="none">
                <a:solidFill>
                  <a:srgbClr val="2791A6"/>
                </a:solidFill>
                <a:latin typeface="Corbel"/>
                <a:ea typeface="Corbel"/>
                <a:cs typeface="Corbel"/>
                <a:sym typeface="Corbel"/>
              </a:rPr>
              <a:t>Mercy </a:t>
            </a:r>
            <a:r>
              <a:rPr lang="en-US" sz="2200" b="1" i="0" u="none" strike="noStrike" cap="none">
                <a:solidFill>
                  <a:srgbClr val="2791A6"/>
                </a:solidFill>
                <a:latin typeface="Corbel"/>
                <a:ea typeface="Corbel"/>
                <a:cs typeface="Corbel"/>
                <a:sym typeface="Corbel"/>
              </a:rPr>
              <a:t>(3:23)</a:t>
            </a:r>
            <a:endParaRPr sz="2200" b="1" i="0" u="none" strike="noStrike" cap="none">
              <a:solidFill>
                <a:srgbClr val="2791A6"/>
              </a:solidFill>
              <a:latin typeface="Corbel"/>
              <a:ea typeface="Corbel"/>
              <a:cs typeface="Corbel"/>
              <a:sym typeface="Corbel"/>
            </a:endParaRPr>
          </a:p>
          <a:p>
            <a:pPr marL="0" marR="0" lvl="0" indent="0" algn="ctr" rtl="0">
              <a:lnSpc>
                <a:spcPct val="90000"/>
              </a:lnSpc>
              <a:spcBef>
                <a:spcPts val="1200"/>
              </a:spcBef>
              <a:spcAft>
                <a:spcPts val="0"/>
              </a:spcAft>
              <a:buClr>
                <a:srgbClr val="40BAD2"/>
              </a:buClr>
              <a:buSzPts val="2200"/>
              <a:buFont typeface="Noto Sans Symbols"/>
              <a:buNone/>
            </a:pPr>
            <a:endParaRPr sz="2200" b="1" i="0" u="none" strike="noStrike" cap="none">
              <a:solidFill>
                <a:srgbClr val="2791A6"/>
              </a:solidFill>
              <a:latin typeface="Corbel"/>
              <a:ea typeface="Corbel"/>
              <a:cs typeface="Corbel"/>
              <a:sym typeface="Corbel"/>
            </a:endParaRPr>
          </a:p>
        </p:txBody>
      </p:sp>
      <p:sp>
        <p:nvSpPr>
          <p:cNvPr id="131" name="Google Shape;131;p5"/>
          <p:cNvSpPr txBox="1"/>
          <p:nvPr/>
        </p:nvSpPr>
        <p:spPr>
          <a:xfrm>
            <a:off x="1620080" y="2626018"/>
            <a:ext cx="6806467"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i="0" u="none" strike="noStrike" cap="none">
                <a:solidFill>
                  <a:srgbClr val="FFFFFF"/>
                </a:solidFill>
                <a:latin typeface="Arial"/>
                <a:ea typeface="Arial"/>
                <a:cs typeface="Arial"/>
                <a:sym typeface="Arial"/>
              </a:rPr>
              <a:t>This waltz has a different aesthetic to those of the </a:t>
            </a:r>
            <a:r>
              <a:rPr lang="en-US" sz="1400" b="1" i="1" u="none" strike="noStrike" cap="none">
                <a:solidFill>
                  <a:srgbClr val="FFFFFF"/>
                </a:solidFill>
                <a:latin typeface="Arial"/>
                <a:ea typeface="Arial"/>
                <a:cs typeface="Arial"/>
                <a:sym typeface="Arial"/>
              </a:rPr>
              <a:t>Triptych</a:t>
            </a:r>
            <a:r>
              <a:rPr lang="en-US" sz="1400" b="1" i="0" u="none" strike="noStrike" cap="none">
                <a:solidFill>
                  <a:srgbClr val="FFFFFF"/>
                </a:solidFill>
                <a:latin typeface="Arial"/>
                <a:ea typeface="Arial"/>
                <a:cs typeface="Arial"/>
                <a:sym typeface="Arial"/>
              </a:rPr>
              <a:t>. Although it retains a romantic </a:t>
            </a:r>
            <a:r>
              <a:rPr lang="en-US" sz="1400" b="1" i="1" u="none" strike="noStrike" cap="none">
                <a:solidFill>
                  <a:srgbClr val="FFFFFF"/>
                </a:solidFill>
                <a:latin typeface="Arial"/>
                <a:ea typeface="Arial"/>
                <a:cs typeface="Arial"/>
                <a:sym typeface="Arial"/>
              </a:rPr>
              <a:t>melos</a:t>
            </a:r>
            <a:r>
              <a:rPr lang="en-US" sz="1400" b="1" i="0" u="none" strike="noStrike" cap="none">
                <a:solidFill>
                  <a:srgbClr val="FFFFFF"/>
                </a:solidFill>
                <a:latin typeface="Arial"/>
                <a:ea typeface="Arial"/>
                <a:cs typeface="Arial"/>
                <a:sym typeface="Arial"/>
              </a:rPr>
              <a:t>, its harmony suggests a more contemporary trend creating an interesting tonal diversity. </a:t>
            </a:r>
            <a:r>
              <a:rPr lang="en-US" sz="1400" b="1" i="1" u="none" strike="noStrike" cap="none">
                <a:solidFill>
                  <a:srgbClr val="FFFFFF"/>
                </a:solidFill>
                <a:latin typeface="Arial"/>
                <a:ea typeface="Arial"/>
                <a:cs typeface="Arial"/>
                <a:sym typeface="Arial"/>
              </a:rPr>
              <a:t>Mercy</a:t>
            </a:r>
            <a:r>
              <a:rPr lang="en-US" sz="1400" b="1" i="0" u="none" strike="noStrike" cap="none">
                <a:solidFill>
                  <a:srgbClr val="FFFFFF"/>
                </a:solidFill>
                <a:latin typeface="Arial"/>
                <a:ea typeface="Arial"/>
                <a:cs typeface="Arial"/>
                <a:sym typeface="Arial"/>
              </a:rPr>
              <a:t> has a different form than the traditional waltz but is rooted in national music roots.</a:t>
            </a:r>
            <a:endParaRPr sz="1400" b="1" i="0" u="none" strike="noStrike" cap="none">
              <a:solidFill>
                <a:schemeClr val="dk1"/>
              </a:solidFill>
              <a:latin typeface="Arial"/>
              <a:ea typeface="Arial"/>
              <a:cs typeface="Arial"/>
              <a:sym typeface="Arial"/>
            </a:endParaRPr>
          </a:p>
        </p:txBody>
      </p:sp>
      <p:pic>
        <p:nvPicPr>
          <p:cNvPr id="132" name="Google Shape;132;p5"/>
          <p:cNvPicPr preferRelativeResize="0"/>
          <p:nvPr/>
        </p:nvPicPr>
        <p:blipFill rotWithShape="1">
          <a:blip r:embed="rId5">
            <a:alphaModFix/>
          </a:blip>
          <a:srcRect/>
          <a:stretch/>
        </p:blipFill>
        <p:spPr>
          <a:xfrm>
            <a:off x="9748514" y="1785545"/>
            <a:ext cx="2064349" cy="3176481"/>
          </a:xfrm>
          <a:prstGeom prst="rect">
            <a:avLst/>
          </a:prstGeom>
          <a:noFill/>
          <a:ln>
            <a:noFill/>
          </a:ln>
        </p:spPr>
      </p:pic>
      <p:pic>
        <p:nvPicPr>
          <p:cNvPr id="2" name="Mercy">
            <a:hlinkClick r:id="" action="ppaction://media"/>
            <a:extLst>
              <a:ext uri="{FF2B5EF4-FFF2-40B4-BE49-F238E27FC236}">
                <a16:creationId xmlns:a16="http://schemas.microsoft.com/office/drawing/2014/main" id="{C7362FF8-2C63-A27A-40EF-AD8E67FD90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5888" y="5500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6"/>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39" name="Google Shape;139;p6"/>
          <p:cNvSpPr/>
          <p:nvPr/>
        </p:nvSpPr>
        <p:spPr>
          <a:xfrm>
            <a:off x="0" y="4367639"/>
            <a:ext cx="11707367" cy="185218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txBox="1">
            <a:spLocks noGrp="1"/>
          </p:cNvSpPr>
          <p:nvPr>
            <p:ph type="subTitle" idx="1"/>
          </p:nvPr>
        </p:nvSpPr>
        <p:spPr>
          <a:xfrm>
            <a:off x="967494" y="4898165"/>
            <a:ext cx="10180696" cy="5425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800"/>
              <a:buNone/>
            </a:pPr>
            <a:r>
              <a:rPr lang="en-US" sz="4800" b="1">
                <a:solidFill>
                  <a:schemeClr val="lt1"/>
                </a:solidFill>
              </a:rPr>
              <a:t>Alex Rodríguez: His Music and Life</a:t>
            </a:r>
            <a:endParaRPr/>
          </a:p>
        </p:txBody>
      </p:sp>
      <p:pic>
        <p:nvPicPr>
          <p:cNvPr id="141" name="Google Shape;141;p6" descr="A close up of a guitar&#10;&#10;Description automatically generated"/>
          <p:cNvPicPr preferRelativeResize="0"/>
          <p:nvPr/>
        </p:nvPicPr>
        <p:blipFill rotWithShape="1">
          <a:blip r:embed="rId3">
            <a:alphaModFix/>
          </a:blip>
          <a:srcRect r="3598"/>
          <a:stretch/>
        </p:blipFill>
        <p:spPr>
          <a:xfrm>
            <a:off x="1069848" y="470170"/>
            <a:ext cx="3429000" cy="3557016"/>
          </a:xfrm>
          <a:prstGeom prst="rect">
            <a:avLst/>
          </a:prstGeom>
          <a:noFill/>
          <a:ln>
            <a:noFill/>
          </a:ln>
        </p:spPr>
      </p:pic>
      <p:pic>
        <p:nvPicPr>
          <p:cNvPr id="142" name="Google Shape;142;p6" descr="A person holding a guitar&#10;&#10;Description automatically generated"/>
          <p:cNvPicPr preferRelativeResize="0"/>
          <p:nvPr/>
        </p:nvPicPr>
        <p:blipFill rotWithShape="1">
          <a:blip r:embed="rId4">
            <a:alphaModFix/>
          </a:blip>
          <a:srcRect l="16277" r="23672" b="2"/>
          <a:stretch/>
        </p:blipFill>
        <p:spPr>
          <a:xfrm>
            <a:off x="8275984" y="470172"/>
            <a:ext cx="3427118" cy="3556755"/>
          </a:xfrm>
          <a:prstGeom prst="rect">
            <a:avLst/>
          </a:prstGeom>
          <a:noFill/>
          <a:ln>
            <a:noFill/>
          </a:ln>
        </p:spPr>
      </p:pic>
      <p:pic>
        <p:nvPicPr>
          <p:cNvPr id="143" name="Google Shape;143;p6"/>
          <p:cNvPicPr preferRelativeResize="0"/>
          <p:nvPr/>
        </p:nvPicPr>
        <p:blipFill rotWithShape="1">
          <a:blip r:embed="rId5">
            <a:alphaModFix/>
          </a:blip>
          <a:srcRect/>
          <a:stretch/>
        </p:blipFill>
        <p:spPr>
          <a:xfrm>
            <a:off x="5306449" y="483427"/>
            <a:ext cx="2480637" cy="3539935"/>
          </a:xfrm>
          <a:prstGeom prst="rect">
            <a:avLst/>
          </a:prstGeom>
          <a:noFill/>
          <a:ln>
            <a:noFill/>
          </a:ln>
        </p:spPr>
      </p:pic>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957</Words>
  <Application>Microsoft Office PowerPoint</Application>
  <PresentationFormat>Widescreen</PresentationFormat>
  <Paragraphs>28</Paragraphs>
  <Slides>6</Slides>
  <Notes>6</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Noto Sans Symbols</vt:lpstr>
      <vt:lpstr>Corbel</vt:lpstr>
      <vt:lpstr>Arial</vt:lpstr>
      <vt:lpstr>Frame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Hermann</dc:creator>
  <cp:lastModifiedBy>Hermann Hudde</cp:lastModifiedBy>
  <cp:revision>1</cp:revision>
  <dcterms:created xsi:type="dcterms:W3CDTF">2020-12-16T20:58:45Z</dcterms:created>
  <dcterms:modified xsi:type="dcterms:W3CDTF">2023-07-25T19:20:44Z</dcterms:modified>
</cp:coreProperties>
</file>